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0" r:id="rId21"/>
    <p:sldId id="278" r:id="rId22"/>
    <p:sldId id="277" r:id="rId23"/>
    <p:sldId id="279" r:id="rId24"/>
    <p:sldId id="282" r:id="rId25"/>
    <p:sldId id="281" r:id="rId26"/>
    <p:sldId id="283" r:id="rId27"/>
    <p:sldId id="289" r:id="rId28"/>
    <p:sldId id="284" r:id="rId29"/>
    <p:sldId id="285" r:id="rId30"/>
    <p:sldId id="286" r:id="rId31"/>
    <p:sldId id="290" r:id="rId32"/>
    <p:sldId id="291" r:id="rId33"/>
    <p:sldId id="292" r:id="rId34"/>
    <p:sldId id="287" r:id="rId35"/>
    <p:sldId id="288" r:id="rId3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29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08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5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4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9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67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4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97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1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67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23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94C5-5AB1-4DE7-82A6-FA18716A0568}" type="datetimeFigureOut">
              <a:rPr lang="zh-TW" altLang="en-US" smtClean="0"/>
              <a:t>2021/8/14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61A1-9F31-4436-9EA6-D521CA2B8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0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開課教授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郭華丞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助教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張譽瀚、鄭偉文</a:t>
            </a:r>
          </a:p>
        </p:txBody>
      </p:sp>
    </p:spTree>
    <p:extLst>
      <p:ext uri="{BB962C8B-B14F-4D97-AF65-F5344CB8AC3E}">
        <p14:creationId xmlns:p14="http://schemas.microsoft.com/office/powerpoint/2010/main" val="41546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數列 </a:t>
            </a:r>
            <a:r>
              <a:rPr lang="en-US" altLang="zh-TW" sz="2800" dirty="0"/>
              <a:t>tuple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其內容與性質固定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en-US" altLang="zh-TW" sz="2400" dirty="0"/>
              <a:t>x=(1, 2, 3)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數列 </a:t>
            </a:r>
            <a:r>
              <a:rPr lang="en-US" altLang="zh-TW" sz="2800" dirty="0"/>
              <a:t>list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其內容與性質可變更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/>
          </a:p>
          <a:p>
            <a:pPr lvl="1"/>
            <a:r>
              <a:rPr lang="en-US" altLang="zh-TW" sz="2400" dirty="0"/>
              <a:t>x=[1, 2, 3]</a:t>
            </a:r>
            <a:endParaRPr lang="zh-TW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dirty="0"/>
              <a:t>x=[1, 2, 3]</a:t>
            </a:r>
            <a:endParaRPr lang="zh-TW" altLang="en-US" dirty="0"/>
          </a:p>
          <a:p>
            <a:endParaRPr lang="en-US" altLang="zh-TW" sz="2800" dirty="0"/>
          </a:p>
          <a:p>
            <a:r>
              <a:rPr lang="en-US" altLang="zh-TW" sz="2800" dirty="0"/>
              <a:t>x[0]=1, x[2]=3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1417302" y="3508575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1751273" y="3507854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2130555" y="3508575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250016" y="3868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94813" y="3868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79712" y="3867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281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03598"/>
            <a:ext cx="2461091" cy="144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03598"/>
            <a:ext cx="3009437" cy="144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11" y="3579862"/>
            <a:ext cx="2444037" cy="144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6" y="3579862"/>
            <a:ext cx="2895825" cy="144000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>
            <a:off x="3347864" y="192359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563888" y="4299862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084829" y="2779630"/>
            <a:ext cx="0" cy="656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函式庫 </a:t>
            </a:r>
            <a:r>
              <a:rPr lang="en-US" altLang="zh-TW" dirty="0">
                <a:ea typeface="標楷體" panose="03000509000000000000" pitchFamily="65" charset="-120"/>
              </a:rPr>
              <a:t>Library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/>
              <a:t>&gt;&gt;&gt; import math</a:t>
            </a:r>
          </a:p>
          <a:p>
            <a:pPr marL="0" indent="0">
              <a:buNone/>
            </a:pPr>
            <a:r>
              <a:rPr lang="en-US" altLang="zh-TW" sz="2800" dirty="0"/>
              <a:t>&gt;&gt;&gt; import </a:t>
            </a:r>
            <a:r>
              <a:rPr lang="en-US" altLang="zh-TW" sz="2800" dirty="0" err="1"/>
              <a:t>cmath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&gt;&gt;&gt; import </a:t>
            </a:r>
            <a:r>
              <a:rPr lang="en-US" altLang="zh-TW" sz="2800" dirty="0" err="1"/>
              <a:t>scipy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&gt;&gt;&gt; import </a:t>
            </a:r>
            <a:r>
              <a:rPr lang="en-US" altLang="zh-TW" sz="2800" dirty="0" err="1"/>
              <a:t>numpy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&gt;&gt;&gt; print(</a:t>
            </a:r>
            <a:r>
              <a:rPr lang="en-US" altLang="zh-TW" sz="2800" dirty="0" err="1"/>
              <a:t>math.pi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/>
              <a:t>3.14159265359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860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&gt;&gt;&gt; import </a:t>
            </a:r>
            <a:r>
              <a:rPr lang="en-US" altLang="zh-TW" sz="2800" dirty="0" err="1"/>
              <a:t>numpy</a:t>
            </a:r>
            <a:r>
              <a:rPr lang="en-US" altLang="zh-TW" sz="2800" dirty="0"/>
              <a:t>	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導入函數庫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/>
              <a:t>&gt;&gt;&gt; print(</a:t>
            </a:r>
            <a:r>
              <a:rPr lang="en-US" altLang="zh-TW" sz="2800" dirty="0" err="1"/>
              <a:t>numpy.pi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/>
              <a:t>&gt;&gt;&gt; import </a:t>
            </a:r>
            <a:r>
              <a:rPr lang="en-US" altLang="zh-TW" sz="2800" dirty="0" err="1"/>
              <a:t>numpy</a:t>
            </a:r>
            <a:r>
              <a:rPr lang="zh-TW" altLang="en-US" sz="2800" dirty="0"/>
              <a:t> </a:t>
            </a:r>
            <a:r>
              <a:rPr lang="en-US" altLang="zh-TW" sz="2800" dirty="0"/>
              <a:t>as np	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導入函數庫並縮寫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/>
              <a:t>&gt;&gt;&gt; print(</a:t>
            </a:r>
            <a:r>
              <a:rPr lang="en-US" altLang="zh-TW" sz="2800" dirty="0" err="1"/>
              <a:t>np.pi</a:t>
            </a:r>
            <a:r>
              <a:rPr lang="en-US" altLang="zh-TW" sz="2800" dirty="0"/>
              <a:t>)</a:t>
            </a:r>
          </a:p>
          <a:p>
            <a:pPr marL="0" indent="0">
              <a:buNone/>
            </a:pPr>
            <a:r>
              <a:rPr lang="en-US" altLang="zh-TW" sz="2800" dirty="0"/>
              <a:t>&gt;&gt;&gt; from </a:t>
            </a:r>
            <a:r>
              <a:rPr lang="en-US" altLang="zh-TW" sz="2800" dirty="0" err="1"/>
              <a:t>numpy</a:t>
            </a:r>
            <a:r>
              <a:rPr lang="en-US" altLang="zh-TW" sz="2800" dirty="0"/>
              <a:t> import pi	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從函數庫導入物件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&gt;&gt;&gt; print(pi)</a:t>
            </a: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04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參考網站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+mj-lt"/>
                <a:ea typeface="標楷體" panose="03000509000000000000" pitchFamily="65" charset="-120"/>
              </a:rPr>
              <a:t>scipy.org</a:t>
            </a:r>
          </a:p>
          <a:p>
            <a:r>
              <a:rPr lang="en-US" altLang="zh-TW" dirty="0">
                <a:latin typeface="+mj-lt"/>
                <a:ea typeface="標楷體" panose="03000509000000000000" pitchFamily="65" charset="-120"/>
              </a:rPr>
              <a:t>matplotlib.org</a:t>
            </a:r>
          </a:p>
          <a:p>
            <a:r>
              <a:rPr lang="en-US" altLang="zh-TW" dirty="0">
                <a:latin typeface="+mj-lt"/>
                <a:ea typeface="標楷體" panose="03000509000000000000" pitchFamily="65" charset="-120"/>
              </a:rPr>
              <a:t>vpython.org</a:t>
            </a:r>
          </a:p>
          <a:p>
            <a:r>
              <a:rPr lang="zh-TW" altLang="en-US" dirty="0">
                <a:effectLst/>
                <a:latin typeface="+mj-lt"/>
                <a:ea typeface="標楷體" panose="03000509000000000000" pitchFamily="65" charset="-120"/>
              </a:rPr>
              <a:t>用</a:t>
            </a:r>
            <a:r>
              <a:rPr lang="en-US" altLang="zh-TW" dirty="0">
                <a:effectLst/>
                <a:latin typeface="+mj-lt"/>
                <a:ea typeface="標楷體" panose="03000509000000000000" pitchFamily="65" charset="-120"/>
              </a:rPr>
              <a:t>Python</a:t>
            </a:r>
            <a:r>
              <a:rPr lang="zh-TW" altLang="en-US" dirty="0">
                <a:effectLst/>
                <a:latin typeface="+mj-lt"/>
                <a:ea typeface="標楷體" panose="03000509000000000000" pitchFamily="65" charset="-120"/>
              </a:rPr>
              <a:t>做科學計算</a:t>
            </a:r>
          </a:p>
          <a:p>
            <a:endParaRPr lang="zh-TW" altLang="en-US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9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迴圈 </a:t>
            </a:r>
            <a:r>
              <a:rPr lang="en-US" altLang="zh-TW" dirty="0">
                <a:ea typeface="標楷體" panose="03000509000000000000" pitchFamily="65" charset="-120"/>
              </a:rPr>
              <a:t>loop, while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ea typeface="標楷體" panose="03000509000000000000" pitchFamily="65" charset="-120"/>
              </a:rPr>
              <a:t>迴圈 </a:t>
            </a:r>
            <a:r>
              <a:rPr lang="en-US" altLang="zh-TW" sz="2800" dirty="0">
                <a:ea typeface="標楷體" panose="03000509000000000000" pitchFamily="65" charset="-120"/>
              </a:rPr>
              <a:t>loop</a:t>
            </a:r>
            <a:r>
              <a:rPr lang="zh-TW" altLang="en-US" sz="2800" dirty="0">
                <a:ea typeface="標楷體" panose="03000509000000000000" pitchFamily="65" charset="-120"/>
              </a:rPr>
              <a:t>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重複執行相同程式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/>
              <a:t>&gt;&gt;&gt; </a:t>
            </a:r>
            <a:r>
              <a:rPr lang="en-US" altLang="zh-TW" sz="2800" dirty="0">
                <a:ea typeface="標楷體" panose="03000509000000000000" pitchFamily="65" charset="-120"/>
              </a:rPr>
              <a:t>for </a:t>
            </a:r>
            <a:r>
              <a:rPr lang="zh-TW" altLang="en-US" sz="2800" dirty="0">
                <a:ea typeface="標楷體" panose="03000509000000000000" pitchFamily="65" charset="-120"/>
              </a:rPr>
              <a:t>變數 </a:t>
            </a:r>
            <a:r>
              <a:rPr lang="en-US" altLang="zh-TW" sz="2800" dirty="0">
                <a:ea typeface="標楷體" panose="03000509000000000000" pitchFamily="65" charset="-120"/>
              </a:rPr>
              <a:t>in range(</a:t>
            </a:r>
            <a:r>
              <a:rPr lang="zh-TW" altLang="en-US" sz="2800" dirty="0">
                <a:ea typeface="標楷體" panose="03000509000000000000" pitchFamily="65" charset="-120"/>
              </a:rPr>
              <a:t>次數</a:t>
            </a:r>
            <a:r>
              <a:rPr lang="en-US" altLang="zh-TW" sz="2800" dirty="0"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迴圈內執行的程式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73588"/>
            <a:ext cx="26784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63638"/>
            <a:ext cx="24860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36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ea typeface="標楷體" panose="03000509000000000000" pitchFamily="65" charset="-120"/>
              </a:rPr>
              <a:t>迴圈 </a:t>
            </a:r>
            <a:r>
              <a:rPr lang="en-US" altLang="zh-TW" sz="2800" dirty="0">
                <a:ea typeface="標楷體" panose="03000509000000000000" pitchFamily="65" charset="-120"/>
              </a:rPr>
              <a:t>while</a:t>
            </a:r>
            <a:r>
              <a:rPr lang="zh-TW" altLang="en-US" sz="2800" dirty="0">
                <a:ea typeface="標楷體" panose="03000509000000000000" pitchFamily="65" charset="-120"/>
              </a:rPr>
              <a:t>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條件迴圈，滿足條條件者重複執行相同程式，直到不滿足條件後離開迴圈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/>
              <a:t>&gt;&gt;&gt; </a:t>
            </a:r>
            <a:r>
              <a:rPr lang="en-US" altLang="zh-TW" sz="2800" dirty="0">
                <a:ea typeface="標楷體" panose="03000509000000000000" pitchFamily="65" charset="-120"/>
              </a:rPr>
              <a:t>while(</a:t>
            </a:r>
            <a:r>
              <a:rPr lang="zh-TW" altLang="en-US" sz="2800" dirty="0">
                <a:ea typeface="標楷體" panose="03000509000000000000" pitchFamily="65" charset="-120"/>
              </a:rPr>
              <a:t>進入迴圈的條件</a:t>
            </a:r>
            <a:r>
              <a:rPr lang="en-US" altLang="zh-TW" sz="2800" dirty="0"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迴圈內執行的程式</a:t>
            </a: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779662"/>
            <a:ext cx="147433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判斷</a:t>
            </a:r>
            <a:r>
              <a:rPr lang="en-US" altLang="zh-TW" dirty="0">
                <a:ea typeface="標楷體" panose="03000509000000000000" pitchFamily="65" charset="-120"/>
              </a:rPr>
              <a:t> if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&gt;&gt;&gt;if (</a:t>
            </a:r>
            <a:r>
              <a:rPr lang="zh-TW" altLang="en-US" sz="2800" dirty="0">
                <a:ea typeface="標楷體" panose="03000509000000000000" pitchFamily="65" charset="-120"/>
              </a:rPr>
              <a:t>條件</a:t>
            </a:r>
            <a:r>
              <a:rPr lang="en-US" altLang="zh-TW" sz="2800" dirty="0"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	</a:t>
            </a:r>
            <a:r>
              <a:rPr lang="zh-TW" altLang="en-US" sz="2800" dirty="0">
                <a:ea typeface="標楷體" panose="03000509000000000000" pitchFamily="65" charset="-120"/>
              </a:rPr>
              <a:t>符合條件者的執行程式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TW" sz="2800" dirty="0" err="1">
                <a:ea typeface="標楷體" panose="03000509000000000000" pitchFamily="65" charset="-120"/>
              </a:rPr>
              <a:t>elif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其他條件</a:t>
            </a:r>
            <a:r>
              <a:rPr lang="en-US" altLang="zh-TW" sz="2800" dirty="0">
                <a:ea typeface="標楷體" panose="03000509000000000000" pitchFamily="65" charset="-120"/>
              </a:rPr>
              <a:t>):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	</a:t>
            </a:r>
            <a:r>
              <a:rPr lang="zh-TW" altLang="en-US" sz="2800" dirty="0">
                <a:ea typeface="標楷體" panose="03000509000000000000" pitchFamily="65" charset="-120"/>
              </a:rPr>
              <a:t>符合條件者的執行程式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else: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	</a:t>
            </a:r>
            <a:r>
              <a:rPr lang="zh-TW" altLang="en-US" sz="2800" dirty="0">
                <a:ea typeface="標楷體" panose="03000509000000000000" pitchFamily="65" charset="-120"/>
              </a:rPr>
              <a:t>其餘條件以外者的執行程式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707654"/>
            <a:ext cx="181285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2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符號應用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9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a=1, 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b=a, 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b=1		b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複製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數值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a=1 b=1, 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b==a, 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true	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判斷相等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ea typeface="標楷體" panose="03000509000000000000" pitchFamily="65" charset="-120"/>
              </a:rPr>
              <a:t>a=1 b=1, </a:t>
            </a:r>
            <a:r>
              <a:rPr lang="zh-TW" altLang="en-US" sz="2800" dirty="0"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ea typeface="標楷體" panose="03000509000000000000" pitchFamily="65" charset="-120"/>
              </a:rPr>
              <a:t>b!=a, </a:t>
            </a:r>
            <a:r>
              <a:rPr lang="zh-TW" altLang="en-US" sz="2800" dirty="0"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ea typeface="標楷體" panose="03000509000000000000" pitchFamily="65" charset="-120"/>
              </a:rPr>
              <a:t>false	</a:t>
            </a:r>
            <a:r>
              <a:rPr lang="zh-TW" altLang="en-US" sz="2800" dirty="0">
                <a:ea typeface="標楷體" panose="03000509000000000000" pitchFamily="65" charset="-120"/>
              </a:rPr>
              <a:t>判斷不相等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ea typeface="標楷體" panose="03000509000000000000" pitchFamily="65" charset="-120"/>
              </a:rPr>
              <a:t>a=[1,2] </a:t>
            </a:r>
            <a:r>
              <a:rPr lang="zh-TW" altLang="en-US" sz="2800" dirty="0"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ea typeface="標楷體" panose="03000509000000000000" pitchFamily="65" charset="-120"/>
              </a:rPr>
              <a:t>b=a, </a:t>
            </a:r>
            <a:r>
              <a:rPr lang="zh-TW" altLang="en-US" sz="2800" dirty="0"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ea typeface="標楷體" panose="03000509000000000000" pitchFamily="65" charset="-120"/>
              </a:rPr>
              <a:t>b=[1,2]	b</a:t>
            </a:r>
            <a:r>
              <a:rPr lang="zh-TW" altLang="en-US" sz="2800" dirty="0">
                <a:ea typeface="標楷體" panose="03000509000000000000" pitchFamily="65" charset="-120"/>
              </a:rPr>
              <a:t>複製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ea typeface="標楷體" panose="03000509000000000000" pitchFamily="65" charset="-120"/>
              </a:rPr>
              <a:t>數值包含性質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ea typeface="標楷體" panose="03000509000000000000" pitchFamily="65" charset="-120"/>
              </a:rPr>
              <a:t>a=[1,2] </a:t>
            </a:r>
            <a:r>
              <a:rPr lang="zh-TW" altLang="en-US" sz="2800" dirty="0"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ea typeface="標楷體" panose="03000509000000000000" pitchFamily="65" charset="-120"/>
              </a:rPr>
              <a:t>b=a[:], </a:t>
            </a:r>
            <a:r>
              <a:rPr lang="zh-TW" altLang="en-US" sz="2800" dirty="0"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ea typeface="標楷體" panose="03000509000000000000" pitchFamily="65" charset="-120"/>
              </a:rPr>
              <a:t>b=[1,2]	b</a:t>
            </a:r>
            <a:r>
              <a:rPr lang="zh-TW" altLang="en-US" sz="2800" dirty="0">
                <a:ea typeface="標楷體" panose="03000509000000000000" pitchFamily="65" charset="-120"/>
              </a:rPr>
              <a:t>只複製</a:t>
            </a:r>
            <a:r>
              <a:rPr lang="en-US" altLang="zh-TW" sz="2800" dirty="0">
                <a:ea typeface="標楷體" panose="03000509000000000000" pitchFamily="65" charset="-120"/>
              </a:rPr>
              <a:t>a</a:t>
            </a:r>
            <a:r>
              <a:rPr lang="zh-TW" altLang="en-US" sz="2800" dirty="0">
                <a:ea typeface="標楷體" panose="03000509000000000000" pitchFamily="65" charset="-120"/>
              </a:rPr>
              <a:t>數值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若</a:t>
            </a:r>
            <a:r>
              <a:rPr lang="en-US" altLang="zh-TW" sz="2800" dirty="0">
                <a:ea typeface="標楷體" panose="03000509000000000000" pitchFamily="65" charset="-120"/>
              </a:rPr>
              <a:t>a=(1,2)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b=[1,2],</a:t>
            </a:r>
            <a:r>
              <a:rPr lang="zh-TW" altLang="en-US" sz="2800" dirty="0">
                <a:ea typeface="標楷體" panose="03000509000000000000" pitchFamily="65" charset="-120"/>
              </a:rPr>
              <a:t>當</a:t>
            </a:r>
            <a:r>
              <a:rPr lang="en-US" altLang="zh-TW" sz="2800" dirty="0">
                <a:ea typeface="標楷體" panose="03000509000000000000" pitchFamily="65" charset="-120"/>
              </a:rPr>
              <a:t>b==a,</a:t>
            </a:r>
            <a:r>
              <a:rPr lang="zh-TW" altLang="en-US" sz="2800" dirty="0">
                <a:ea typeface="標楷體" panose="03000509000000000000" pitchFamily="65" charset="-120"/>
              </a:rPr>
              <a:t>則</a:t>
            </a:r>
            <a:r>
              <a:rPr lang="en-US" altLang="zh-TW" sz="2800" dirty="0">
                <a:ea typeface="標楷體" panose="03000509000000000000" pitchFamily="65" charset="-120"/>
              </a:rPr>
              <a:t>false</a:t>
            </a:r>
          </a:p>
          <a:p>
            <a:pPr marL="0" indent="0">
              <a:buNone/>
            </a:pPr>
            <a:endParaRPr lang="zh-TW" altLang="en-US" sz="2800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581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自訂函數 </a:t>
            </a:r>
            <a:r>
              <a:rPr lang="en-US" altLang="zh-TW" dirty="0" err="1">
                <a:ea typeface="標楷體" panose="03000509000000000000" pitchFamily="65" charset="-120"/>
              </a:rPr>
              <a:t>def</a:t>
            </a:r>
            <a:r>
              <a:rPr lang="en-US" altLang="zh-TW" dirty="0">
                <a:ea typeface="標楷體" panose="03000509000000000000" pitchFamily="65" charset="-120"/>
              </a:rPr>
              <a:t>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&gt;&gt;&gt;</a:t>
            </a:r>
            <a:r>
              <a:rPr lang="en-US" altLang="zh-TW" sz="2800" dirty="0" err="1">
                <a:ea typeface="標楷體" panose="03000509000000000000" pitchFamily="65" charset="-120"/>
              </a:rPr>
              <a:t>def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函數名稱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變數</a:t>
            </a:r>
            <a:r>
              <a:rPr lang="en-US" altLang="zh-TW" sz="2800" dirty="0">
                <a:ea typeface="標楷體" panose="03000509000000000000" pitchFamily="65" charset="-120"/>
              </a:rPr>
              <a:t>1, </a:t>
            </a:r>
            <a:r>
              <a:rPr lang="zh-TW" altLang="en-US" sz="2800" dirty="0">
                <a:ea typeface="標楷體" panose="03000509000000000000" pitchFamily="65" charset="-120"/>
              </a:rPr>
              <a:t>變數</a:t>
            </a:r>
            <a:r>
              <a:rPr lang="en-US" altLang="zh-TW" sz="2800" dirty="0">
                <a:ea typeface="標楷體" panose="03000509000000000000" pitchFamily="65" charset="-120"/>
              </a:rPr>
              <a:t>2…):</a:t>
            </a: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自訂函數內容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…</a:t>
            </a:r>
            <a:r>
              <a:rPr lang="zh-TW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return</a:t>
            </a:r>
            <a:r>
              <a:rPr lang="zh-TW" altLang="en-US" sz="2800" dirty="0">
                <a:ea typeface="標楷體" panose="03000509000000000000" pitchFamily="65" charset="-120"/>
              </a:rPr>
              <a:t> 回傳數值</a:t>
            </a:r>
            <a:r>
              <a:rPr lang="en-US" altLang="zh-TW" sz="2800" dirty="0">
                <a:ea typeface="標楷體" panose="03000509000000000000" pitchFamily="65" charset="-120"/>
              </a:rPr>
              <a:t>1, </a:t>
            </a:r>
            <a:r>
              <a:rPr lang="zh-TW" altLang="en-US" sz="2800" dirty="0">
                <a:ea typeface="標楷體" panose="03000509000000000000" pitchFamily="65" charset="-120"/>
              </a:rPr>
              <a:t>數值</a:t>
            </a:r>
            <a:r>
              <a:rPr lang="en-US" altLang="zh-TW" sz="2800" dirty="0">
                <a:ea typeface="標楷體" panose="03000509000000000000" pitchFamily="65" charset="-120"/>
              </a:rPr>
              <a:t>2…</a:t>
            </a:r>
          </a:p>
          <a:p>
            <a:pPr marL="0" indent="0">
              <a:buNone/>
            </a:pP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658" r="10066" b="9835"/>
          <a:stretch/>
        </p:blipFill>
        <p:spPr bwMode="auto">
          <a:xfrm>
            <a:off x="5796136" y="1779662"/>
            <a:ext cx="3240001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安裝及介紹</a:t>
            </a:r>
            <a:r>
              <a:rPr lang="en-US" altLang="zh-TW" sz="2800" dirty="0"/>
              <a:t>Python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變數 </a:t>
            </a:r>
            <a:r>
              <a:rPr lang="en-US" altLang="zh-TW" sz="2800" dirty="0"/>
              <a:t>Variable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數列 </a:t>
            </a:r>
            <a:r>
              <a:rPr lang="en-US" altLang="zh-TW" sz="2800" dirty="0">
                <a:ea typeface="標楷體" panose="03000509000000000000" pitchFamily="65" charset="-120"/>
              </a:rPr>
              <a:t>list[], tuple()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函式庫 </a:t>
            </a:r>
            <a:r>
              <a:rPr lang="en-US" altLang="zh-TW" sz="2800" dirty="0">
                <a:ea typeface="標楷體" panose="03000509000000000000" pitchFamily="65" charset="-120"/>
              </a:rPr>
              <a:t>Library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迴圈 </a:t>
            </a:r>
            <a:r>
              <a:rPr lang="en-US" altLang="zh-TW" sz="2800" dirty="0">
                <a:ea typeface="標楷體" panose="03000509000000000000" pitchFamily="65" charset="-120"/>
              </a:rPr>
              <a:t>loop, while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判斷</a:t>
            </a:r>
            <a:r>
              <a:rPr lang="en-US" altLang="zh-TW" sz="2800" dirty="0">
                <a:ea typeface="標楷體" panose="03000509000000000000" pitchFamily="65" charset="-120"/>
              </a:rPr>
              <a:t> if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自訂函數 </a:t>
            </a:r>
            <a:r>
              <a:rPr lang="en-US" altLang="zh-TW" sz="2800" dirty="0" err="1">
                <a:ea typeface="標楷體" panose="03000509000000000000" pitchFamily="65" charset="-120"/>
              </a:rPr>
              <a:t>def</a:t>
            </a:r>
            <a:r>
              <a:rPr lang="en-US" altLang="zh-TW" sz="2800" dirty="0">
                <a:ea typeface="標楷體" panose="03000509000000000000" pitchFamily="65" charset="-120"/>
              </a:rPr>
              <a:t>()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30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巢狀式結構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for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in range(4):</a:t>
            </a:r>
          </a:p>
          <a:p>
            <a:pPr marL="0" indent="0">
              <a:buNone/>
            </a:pPr>
            <a:r>
              <a:rPr lang="en-US" altLang="zh-TW" sz="2800" dirty="0"/>
              <a:t>	for n in range(5):</a:t>
            </a:r>
          </a:p>
          <a:p>
            <a:pPr marL="0" indent="0">
              <a:buNone/>
            </a:pPr>
            <a:r>
              <a:rPr lang="en-US" altLang="zh-TW" sz="2800" dirty="0"/>
              <a:t>		if </a:t>
            </a:r>
            <a:r>
              <a:rPr lang="en-US" altLang="zh-TW" sz="2800" dirty="0" err="1"/>
              <a:t>i+n</a:t>
            </a:r>
            <a:r>
              <a:rPr lang="en-US" altLang="zh-TW" sz="2800" dirty="0"/>
              <a:t>==3:</a:t>
            </a:r>
          </a:p>
          <a:p>
            <a:pPr marL="0" indent="0">
              <a:buNone/>
            </a:pPr>
            <a:r>
              <a:rPr lang="en-US" altLang="zh-TW" sz="2800" dirty="0"/>
              <a:t>			print(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,</a:t>
            </a:r>
            <a:r>
              <a:rPr lang="zh-TW" altLang="en-US" sz="2800" dirty="0"/>
              <a:t> </a:t>
            </a:r>
            <a:r>
              <a:rPr lang="en-US" altLang="zh-TW" sz="2800" dirty="0"/>
              <a:t>n,</a:t>
            </a:r>
            <a:r>
              <a:rPr lang="zh-TW" altLang="en-US" sz="2800" dirty="0"/>
              <a:t> </a:t>
            </a:r>
            <a:r>
              <a:rPr lang="en-US" altLang="zh-TW" sz="2800" dirty="0"/>
              <a:t>’YES’)</a:t>
            </a:r>
          </a:p>
          <a:p>
            <a:pPr marL="0" indent="0">
              <a:buNone/>
            </a:pPr>
            <a:r>
              <a:rPr lang="en-US" altLang="zh-TW" sz="2800" dirty="0"/>
              <a:t>		else:</a:t>
            </a:r>
          </a:p>
          <a:p>
            <a:pPr marL="0" indent="0">
              <a:buNone/>
            </a:pPr>
            <a:r>
              <a:rPr lang="en-US" altLang="zh-TW" sz="2800" dirty="0"/>
              <a:t>			print(</a:t>
            </a:r>
            <a:r>
              <a:rPr lang="en-US" altLang="zh-TW" sz="2800" dirty="0" err="1"/>
              <a:t>i</a:t>
            </a:r>
            <a:r>
              <a:rPr lang="en-US" altLang="zh-TW" sz="2800" dirty="0"/>
              <a:t>,</a:t>
            </a:r>
            <a:r>
              <a:rPr lang="zh-TW" altLang="en-US" sz="2800" dirty="0"/>
              <a:t> </a:t>
            </a:r>
            <a:r>
              <a:rPr lang="en-US" altLang="zh-TW" sz="2800" dirty="0"/>
              <a:t>n)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7335" r="11247" b="6400"/>
          <a:stretch/>
        </p:blipFill>
        <p:spPr bwMode="auto">
          <a:xfrm>
            <a:off x="6660232" y="699542"/>
            <a:ext cx="231505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5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進階應用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693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繪圖 </a:t>
            </a:r>
            <a:r>
              <a:rPr lang="en-US" altLang="zh-TW" sz="2800" dirty="0" err="1"/>
              <a:t>matplotlib</a:t>
            </a:r>
            <a:endParaRPr lang="en-US" altLang="zh-TW" sz="2800" dirty="0"/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解析解與數值解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微積分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誤差值理論 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error</a:t>
            </a: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線性代數與矩陣力學 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array, matrix</a:t>
            </a: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適合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python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的問題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endParaRPr lang="zh-TW" altLang="en-US" sz="2800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78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繪圖 </a:t>
            </a:r>
            <a:r>
              <a:rPr lang="en-US" altLang="zh-TW" dirty="0" err="1"/>
              <a:t>matplotlib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matplotlib.pyplot</a:t>
            </a:r>
            <a:r>
              <a:rPr lang="en-US" altLang="zh-TW" dirty="0"/>
              <a:t> as </a:t>
            </a:r>
            <a:r>
              <a:rPr lang="en-US" altLang="zh-TW" dirty="0" err="1"/>
              <a:t>plt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0" indent="0">
              <a:buNone/>
            </a:pPr>
            <a:r>
              <a:rPr lang="en-US" altLang="zh-TW" dirty="0" err="1"/>
              <a:t>xmin</a:t>
            </a:r>
            <a:r>
              <a:rPr lang="en-US" altLang="zh-TW" dirty="0"/>
              <a:t>=0.</a:t>
            </a:r>
          </a:p>
          <a:p>
            <a:pPr marL="0" indent="0">
              <a:buNone/>
            </a:pPr>
            <a:r>
              <a:rPr lang="en-US" altLang="zh-TW" dirty="0" err="1"/>
              <a:t>xmax</a:t>
            </a:r>
            <a:r>
              <a:rPr lang="en-US" altLang="zh-TW" dirty="0"/>
              <a:t>=20.</a:t>
            </a:r>
          </a:p>
          <a:p>
            <a:pPr marL="0" indent="0">
              <a:buNone/>
            </a:pPr>
            <a:r>
              <a:rPr lang="en-US" altLang="zh-TW" dirty="0"/>
              <a:t>dx=0.1</a:t>
            </a:r>
          </a:p>
          <a:p>
            <a:pPr marL="0" indent="0">
              <a:buNone/>
            </a:pPr>
            <a:r>
              <a:rPr lang="en-US" altLang="zh-TW" dirty="0"/>
              <a:t>n=2</a:t>
            </a:r>
          </a:p>
          <a:p>
            <a:pPr marL="0" indent="0">
              <a:buNone/>
            </a:pPr>
            <a:r>
              <a:rPr lang="en-US" altLang="zh-TW" dirty="0"/>
              <a:t>x=</a:t>
            </a:r>
            <a:r>
              <a:rPr lang="en-US" altLang="zh-TW" dirty="0" err="1"/>
              <a:t>np.arange</a:t>
            </a:r>
            <a:r>
              <a:rPr lang="en-US" altLang="zh-TW" dirty="0"/>
              <a:t>(</a:t>
            </a:r>
            <a:r>
              <a:rPr lang="en-US" altLang="zh-TW" dirty="0" err="1"/>
              <a:t>xmin,xmax,dx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y=(</a:t>
            </a:r>
            <a:r>
              <a:rPr lang="en-US" altLang="zh-TW" dirty="0" err="1"/>
              <a:t>np.sin</a:t>
            </a:r>
            <a:r>
              <a:rPr lang="en-US" altLang="zh-TW" dirty="0"/>
              <a:t>(x))**n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FF0000"/>
                </a:solidFill>
              </a:rPr>
              <a:t>plt.plot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x,y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FF0000"/>
                </a:solidFill>
              </a:rPr>
              <a:t>plt.show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0277"/>
            <a:ext cx="435630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4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解析解與數值解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=2</m:t>
                    </m:r>
                    <m:r>
                      <a:rPr lang="en-US" altLang="zh-TW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i="1">
                            <a:latin typeface="Cambria Math"/>
                          </a:rPr>
                          <m:t>𝑑𝑥</m:t>
                        </m:r>
                        <m:r>
                          <a:rPr lang="en-US" altLang="zh-TW" sz="28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𝑐</m:t>
                        </m:r>
                      </m:e>
                    </m:nary>
                  </m:oMath>
                </a14:m>
                <a:endParaRPr lang="en-US" altLang="zh-TW" sz="2800" dirty="0"/>
              </a:p>
              <a:p>
                <a:endParaRPr lang="en-US" altLang="zh-TW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altLang="zh-TW" sz="2800" b="0" i="1" smtClean="0">
                        <a:latin typeface="Cambria Math"/>
                      </a:rPr>
                      <m:t>𝑦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sz="2800" i="1" dirty="0"/>
                  <a:t>,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800" i="1" dirty="0"/>
                  <a:t>,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altLang="zh-TW" sz="2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en-US" sz="28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QDL-USER\Desktop\330px-Numerical_integration_illustration,_h=0.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30" y="1707654"/>
            <a:ext cx="22275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微積分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531839"/>
              </a:xfrm>
            </p:spPr>
            <p:txBody>
              <a:bodyPr>
                <a:noAutofit/>
              </a:bodyPr>
              <a:lstStyle/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微分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zh-TW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+∆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積分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sz="2800" dirty="0">
                  <a:latin typeface="+mj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531839"/>
              </a:xfrm>
              <a:blipFill rotWithShape="1">
                <a:blip r:embed="rId2"/>
                <a:stretch>
                  <a:fillRect l="-1259" t="-19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84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63638"/>
            <a:ext cx="455037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egral approximation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63638"/>
            <a:ext cx="32399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1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531839"/>
              </a:xfrm>
            </p:spPr>
            <p:txBody>
              <a:bodyPr>
                <a:noAutofit/>
              </a:bodyPr>
              <a:lstStyle/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微分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zh-TW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積分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800" dirty="0">
                  <a:latin typeface="+mj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531839"/>
              </a:xfrm>
              <a:blipFill rotWithShape="1">
                <a:blip r:embed="rId2"/>
                <a:stretch>
                  <a:fillRect l="-1259" t="-19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12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誤差值理論 </a:t>
            </a:r>
            <a:r>
              <a:rPr lang="en-US" altLang="zh-TW" dirty="0">
                <a:ea typeface="標楷體" panose="03000509000000000000" pitchFamily="65" charset="-120"/>
              </a:rPr>
              <a:t>error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當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 成立時，此函數具有解析解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並非所有函數在微積分上具有解析解，教科書上的例子都是特例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，只能使用極小的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逼近</a:t>
                </a:r>
                <a:endParaRPr lang="en-US" altLang="zh-TW" sz="2800" dirty="0">
                  <a:latin typeface="+mj-lt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/>
                      </a:rPr>
                      <m:t>∆</m:t>
                    </m:r>
                    <m:r>
                      <a:rPr lang="en-US" altLang="zh-TW" sz="2800" i="1">
                        <a:latin typeface="Cambria Math"/>
                      </a:rPr>
                      <m:t>𝑆</m:t>
                    </m:r>
                    <m:r>
                      <a:rPr lang="en-US" altLang="zh-TW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800" i="1">
                            <a:latin typeface="Cambria Math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zh-TW" altLang="en-US" sz="2800" dirty="0"/>
              </a:p>
              <a:p>
                <a:endParaRPr lang="zh-TW" altLang="en-US" sz="2800" dirty="0">
                  <a:latin typeface="+mj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635411" y="2210870"/>
            <a:ext cx="0" cy="18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635411" y="4011070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flipH="1" flipV="1">
            <a:off x="1779427" y="1495580"/>
            <a:ext cx="4176464" cy="2407127"/>
          </a:xfrm>
          <a:prstGeom prst="arc">
            <a:avLst>
              <a:gd name="adj1" fmla="val 16200000"/>
              <a:gd name="adj2" fmla="val 436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707419" y="3795046"/>
            <a:ext cx="237626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61759" y="2210870"/>
                <a:ext cx="6416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</a:rPr>
                        <m:t>∆</m:t>
                      </m:r>
                      <m:r>
                        <a:rPr lang="en-US" altLang="zh-TW" sz="2600" i="1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9" y="2210870"/>
                <a:ext cx="641651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091745" y="4030736"/>
                <a:ext cx="6467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zh-TW" sz="2600" b="0" i="1" dirty="0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745" y="4030736"/>
                <a:ext cx="646780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985868" y="36103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0.01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5235811" y="2208838"/>
            <a:ext cx="0" cy="180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235811" y="4009038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弧形 15"/>
          <p:cNvSpPr/>
          <p:nvPr/>
        </p:nvSpPr>
        <p:spPr>
          <a:xfrm flipH="1" flipV="1">
            <a:off x="3365074" y="1497717"/>
            <a:ext cx="4176464" cy="2407127"/>
          </a:xfrm>
          <a:prstGeom prst="arc">
            <a:avLst>
              <a:gd name="adj1" fmla="val 10783566"/>
              <a:gd name="adj2" fmla="val 1621305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562159" y="2208838"/>
                <a:ext cx="6416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</a:rPr>
                        <m:t>∆</m:t>
                      </m:r>
                      <m:r>
                        <a:rPr lang="en-US" altLang="zh-TW" sz="2600" i="1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59" y="2208838"/>
                <a:ext cx="641651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6692145" y="4028704"/>
            <a:ext cx="7592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/>
              <a:t>step</a:t>
            </a:r>
            <a:endParaRPr lang="zh-TW" altLang="en-US" sz="2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85072" y="15028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收斂條件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685471" y="15028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誤差疊加</a:t>
            </a:r>
          </a:p>
        </p:txBody>
      </p:sp>
    </p:spTree>
    <p:extLst>
      <p:ext uri="{BB962C8B-B14F-4D97-AF65-F5344CB8AC3E}">
        <p14:creationId xmlns:p14="http://schemas.microsoft.com/office/powerpoint/2010/main" val="149155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 err="1"/>
              <a:t>pythonxy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http://python-xy.github.io/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5133"/>
            <a:ext cx="417383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8883"/>
            <a:ext cx="4680000" cy="26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92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Truncation error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1−</m:t>
                      </m:r>
                      <m:nary>
                        <m:naryPr>
                          <m:chr m:val="∑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80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14794"/>
            <a:ext cx="37051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5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矩陣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電腦本身不具有矩陣概念，是由數列組成矩陣</a:t>
                </a:r>
                <a:endParaRPr lang="en-US" altLang="zh-TW" sz="2800" b="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數學式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𝑥</m:t>
                    </m:r>
                    <m:r>
                      <a:rPr lang="en-US" altLang="zh-TW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28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程式語言</a:t>
                </a:r>
                <a:endParaRPr lang="en-US" altLang="zh-TW" sz="28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r>
                  <a:rPr lang="en-US" altLang="zh-TW" sz="2400" dirty="0"/>
                  <a:t>x=</a:t>
                </a:r>
                <a:r>
                  <a:rPr lang="en-US" altLang="zh-TW" sz="2400" dirty="0" err="1"/>
                  <a:t>numpy.array</a:t>
                </a:r>
                <a:r>
                  <a:rPr lang="en-US" altLang="zh-TW" sz="2400" dirty="0"/>
                  <a:t>([[1, 2], [3, 4]])</a:t>
                </a:r>
              </a:p>
              <a:p>
                <a:pPr lvl="1"/>
                <a:r>
                  <a:rPr lang="en-US" altLang="zh-TW" sz="2400" dirty="0"/>
                  <a:t>x=</a:t>
                </a:r>
                <a:r>
                  <a:rPr lang="en-US" altLang="zh-TW" sz="2400" dirty="0" err="1"/>
                  <a:t>numpy.matrix</a:t>
                </a:r>
                <a:r>
                  <a:rPr lang="en-US" altLang="zh-TW" sz="2400" dirty="0"/>
                  <a:t>([[1, 2], [3, 4]])</a:t>
                </a:r>
              </a:p>
              <a:p>
                <a:r>
                  <a:rPr lang="zh-TW" altLang="en-US" sz="2800" dirty="0">
                    <a:ea typeface="標楷體" panose="03000509000000000000" pitchFamily="65" charset="-120"/>
                  </a:rPr>
                  <a:t>可以推廣至</a:t>
                </a:r>
                <a:r>
                  <a:rPr lang="en-US" altLang="zh-TW" sz="2800" dirty="0">
                    <a:ea typeface="標楷體" panose="03000509000000000000" pitchFamily="65" charset="-120"/>
                  </a:rPr>
                  <a:t>2</a:t>
                </a:r>
                <a:r>
                  <a:rPr lang="zh-TW" altLang="en-US" sz="2800" dirty="0">
                    <a:ea typeface="標楷體" panose="03000509000000000000" pitchFamily="65" charset="-120"/>
                  </a:rPr>
                  <a:t>維以上的矩陣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 b="-16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059832" y="1995686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059832" y="2427734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923928" y="1923678"/>
            <a:ext cx="0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03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</p:spPr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en-US" altLang="zh-TW" dirty="0"/>
                  <a:t>a=</a:t>
                </a:r>
                <a:r>
                  <a:rPr lang="en-US" altLang="zh-TW" dirty="0" err="1"/>
                  <a:t>numpy.array</a:t>
                </a:r>
                <a:r>
                  <a:rPr lang="en-US" altLang="zh-TW" dirty="0"/>
                  <a:t>([[1, 2], [3, 4]])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b=</a:t>
                </a:r>
                <a:r>
                  <a:rPr lang="en-US" altLang="zh-TW" dirty="0" err="1"/>
                  <a:t>numpy.array</a:t>
                </a:r>
                <a:r>
                  <a:rPr lang="en-US" altLang="zh-TW" dirty="0"/>
                  <a:t>([[5, 6], [7, 8]])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a[0][1]=2, b[1][0]=7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a * b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×5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pPr marL="0" lvl="1" indent="0">
                  <a:buNone/>
                </a:pPr>
                <a:r>
                  <a:rPr lang="en-US" altLang="zh-TW" dirty="0"/>
                  <a:t>numpy.dot(a, b)=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43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zh-TW" sz="2800" dirty="0"/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747863"/>
              </a:xfrm>
              <a:blipFill rotWithShape="1">
                <a:blip r:embed="rId2"/>
                <a:stretch>
                  <a:fillRect l="-1481" t="-1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20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矩陣力學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altLang="zh-TW" dirty="0"/>
                  <a:t>a=</a:t>
                </a:r>
                <a:r>
                  <a:rPr lang="en-US" altLang="zh-TW" dirty="0" err="1"/>
                  <a:t>numpy.matrix</a:t>
                </a:r>
                <a:r>
                  <a:rPr lang="en-US" altLang="zh-TW" dirty="0"/>
                  <a:t>([[1, 2], [3, 4]])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b=</a:t>
                </a:r>
                <a:r>
                  <a:rPr lang="en-US" altLang="zh-TW" dirty="0" err="1"/>
                  <a:t>numpy.matrix</a:t>
                </a:r>
                <a:r>
                  <a:rPr lang="en-US" altLang="zh-TW" dirty="0"/>
                  <a:t>([[5, 6], [7, 8]])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a[0, 1]=2, b[1, 0]=7</a:t>
                </a:r>
              </a:p>
              <a:p>
                <a:pPr marL="0" lvl="1" indent="0">
                  <a:buNone/>
                </a:pPr>
                <a:r>
                  <a:rPr lang="en-US" altLang="zh-TW" dirty="0"/>
                  <a:t>a * b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43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pPr marL="0" lvl="1" indent="0">
                  <a:buNone/>
                </a:pPr>
                <a:r>
                  <a:rPr lang="en-US" altLang="zh-TW" dirty="0" err="1"/>
                  <a:t>numpy.multiply</a:t>
                </a:r>
                <a:r>
                  <a:rPr lang="en-US" altLang="zh-TW" dirty="0"/>
                  <a:t>(a, b)=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3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32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18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array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與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matrix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皆可以構成矩陣，性質上卻不相同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在</a:t>
            </a:r>
            <a:r>
              <a:rPr lang="en-US" altLang="zh-TW" sz="2800" dirty="0" err="1">
                <a:latin typeface="+mj-lt"/>
                <a:ea typeface="標楷體" panose="03000509000000000000" pitchFamily="65" charset="-120"/>
              </a:rPr>
              <a:t>numpy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與</a:t>
            </a:r>
            <a:r>
              <a:rPr lang="en-US" altLang="zh-TW" sz="2800" dirty="0" err="1">
                <a:latin typeface="+mj-lt"/>
                <a:ea typeface="標楷體" panose="03000509000000000000" pitchFamily="65" charset="-120"/>
              </a:rPr>
              <a:t>scipy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中都有線性代數的模組：</a:t>
            </a:r>
            <a:r>
              <a:rPr lang="en-US" altLang="zh-TW" sz="2800" dirty="0" err="1">
                <a:latin typeface="+mj-lt"/>
                <a:ea typeface="標楷體" panose="03000509000000000000" pitchFamily="65" charset="-120"/>
              </a:rPr>
              <a:t>linalg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import </a:t>
            </a:r>
            <a:r>
              <a:rPr lang="en-US" altLang="zh-TW" sz="2400" dirty="0" err="1">
                <a:latin typeface="+mj-lt"/>
                <a:ea typeface="標楷體" panose="03000509000000000000" pitchFamily="65" charset="-120"/>
              </a:rPr>
              <a:t>numpy.linalg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 as </a:t>
            </a:r>
            <a:r>
              <a:rPr lang="en-US" altLang="zh-TW" sz="2400" dirty="0" err="1">
                <a:latin typeface="+mj-lt"/>
                <a:ea typeface="標楷體" panose="03000509000000000000" pitchFamily="65" charset="-120"/>
              </a:rPr>
              <a:t>npla</a:t>
            </a:r>
            <a:endParaRPr lang="en-US" altLang="zh-TW" sz="2400" dirty="0">
              <a:latin typeface="+mj-lt"/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import </a:t>
            </a:r>
            <a:r>
              <a:rPr lang="en-US" altLang="zh-TW" sz="2400" dirty="0" err="1">
                <a:latin typeface="+mj-lt"/>
                <a:ea typeface="標楷體" panose="03000509000000000000" pitchFamily="65" charset="-120"/>
              </a:rPr>
              <a:t>scipy.linalg</a:t>
            </a:r>
            <a:r>
              <a:rPr lang="en-US" altLang="zh-TW" sz="2400" dirty="0">
                <a:latin typeface="+mj-lt"/>
                <a:ea typeface="標楷體" panose="03000509000000000000" pitchFamily="65" charset="-120"/>
              </a:rPr>
              <a:t> as </a:t>
            </a:r>
            <a:r>
              <a:rPr lang="en-US" altLang="zh-TW" sz="2400" dirty="0" err="1">
                <a:latin typeface="+mj-lt"/>
                <a:ea typeface="標楷體" panose="03000509000000000000" pitchFamily="65" charset="-120"/>
              </a:rPr>
              <a:t>spla</a:t>
            </a:r>
            <a:endParaRPr lang="en-US" altLang="zh-TW" sz="2400" dirty="0">
              <a:latin typeface="+mj-lt"/>
              <a:ea typeface="標楷體" panose="03000509000000000000" pitchFamily="65" charset="-120"/>
            </a:endParaRPr>
          </a:p>
          <a:p>
            <a:r>
              <a:rPr lang="en-US" altLang="zh-TW" sz="2800" dirty="0" err="1">
                <a:latin typeface="+mj-lt"/>
                <a:ea typeface="標楷體" panose="03000509000000000000" pitchFamily="65" charset="-120"/>
              </a:rPr>
              <a:t>Numpy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只能夠做簡單矩陣運算</a:t>
            </a:r>
            <a:endParaRPr lang="en-US" altLang="zh-TW" sz="2800" dirty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複雜的矩陣運算：反矩陣、分解需要用</a:t>
            </a:r>
            <a:r>
              <a:rPr lang="en-US" altLang="zh-TW" sz="2800" dirty="0" err="1">
                <a:latin typeface="+mj-lt"/>
                <a:ea typeface="標楷體" panose="03000509000000000000" pitchFamily="65" charset="-120"/>
              </a:rPr>
              <a:t>linalg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模組</a:t>
            </a:r>
          </a:p>
          <a:p>
            <a:endParaRPr lang="zh-TW" altLang="en-US" sz="2800" dirty="0">
              <a:latin typeface="+mj-lt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454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dirty="0">
                    <a:latin typeface="+mj-lt"/>
                    <a:ea typeface="標楷體" panose="03000509000000000000" pitchFamily="65" charset="-120"/>
                  </a:rPr>
                  <a:t>對角化以下這個矩陣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 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 2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  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  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  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  <a:p>
                <a:endParaRPr lang="zh-TW" altLang="en-US" sz="2800" dirty="0">
                  <a:latin typeface="+mj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9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86" y="2983500"/>
            <a:ext cx="526212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Python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020" r="43633" b="13137"/>
          <a:stretch/>
        </p:blipFill>
        <p:spPr bwMode="auto">
          <a:xfrm>
            <a:off x="107504" y="1059582"/>
            <a:ext cx="382882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"/>
          <a:stretch/>
        </p:blipFill>
        <p:spPr bwMode="auto">
          <a:xfrm>
            <a:off x="4008340" y="2283718"/>
            <a:ext cx="5040000" cy="270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31903" y="241797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直譯器介面</a:t>
            </a:r>
          </a:p>
        </p:txBody>
      </p:sp>
      <p:sp>
        <p:nvSpPr>
          <p:cNvPr id="6" name="矩形 5"/>
          <p:cNvSpPr/>
          <p:nvPr/>
        </p:nvSpPr>
        <p:spPr>
          <a:xfrm>
            <a:off x="4008340" y="2571750"/>
            <a:ext cx="2723900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直譯器介面</a:t>
            </a:r>
          </a:p>
        </p:txBody>
      </p:sp>
      <p:sp>
        <p:nvSpPr>
          <p:cNvPr id="11" name="矩形 10"/>
          <p:cNvSpPr/>
          <p:nvPr/>
        </p:nvSpPr>
        <p:spPr>
          <a:xfrm>
            <a:off x="6732240" y="2571750"/>
            <a:ext cx="231610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參數說明</a:t>
            </a:r>
          </a:p>
        </p:txBody>
      </p:sp>
      <p:sp>
        <p:nvSpPr>
          <p:cNvPr id="12" name="矩形 11"/>
          <p:cNvSpPr/>
          <p:nvPr/>
        </p:nvSpPr>
        <p:spPr>
          <a:xfrm>
            <a:off x="6732240" y="3867894"/>
            <a:ext cx="231610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結果與錯誤</a:t>
            </a:r>
          </a:p>
        </p:txBody>
      </p:sp>
    </p:spTree>
    <p:extLst>
      <p:ext uri="{BB962C8B-B14F-4D97-AF65-F5344CB8AC3E}">
        <p14:creationId xmlns:p14="http://schemas.microsoft.com/office/powerpoint/2010/main" val="219702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直譯器</a:t>
            </a:r>
            <a:r>
              <a:rPr lang="zh-TW" altLang="en-US" dirty="0"/>
              <a:t> </a:t>
            </a:r>
            <a:r>
              <a:rPr lang="en-US" altLang="zh-TW" dirty="0"/>
              <a:t>interpreter</a:t>
            </a:r>
            <a:r>
              <a:rPr lang="zh-TW" altLang="en-US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ea typeface="標楷體" panose="03000509000000000000" pitchFamily="65" charset="-120"/>
              </a:rPr>
              <a:t>編譯器</a:t>
            </a:r>
            <a:r>
              <a:rPr lang="en-US" altLang="zh-TW" sz="2800" dirty="0">
                <a:ea typeface="標楷體" panose="03000509000000000000" pitchFamily="65" charset="-120"/>
              </a:rPr>
              <a:t>Compiler</a:t>
            </a:r>
            <a:r>
              <a:rPr lang="zh-TW" altLang="en-US" sz="2800" dirty="0">
                <a:ea typeface="標楷體" panose="03000509000000000000" pitchFamily="65" charset="-120"/>
              </a:rPr>
              <a:t>，是一種介於原始碼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電腦用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ea typeface="標楷體" panose="03000509000000000000" pitchFamily="65" charset="-120"/>
              </a:rPr>
              <a:t>與程式語言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人類用</a:t>
            </a:r>
            <a:r>
              <a:rPr lang="en-US" altLang="zh-TW" sz="2800" dirty="0"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ea typeface="標楷體" panose="03000509000000000000" pitchFamily="65" charset="-120"/>
              </a:rPr>
              <a:t>中間的轉換電腦程式</a:t>
            </a:r>
            <a:endParaRPr lang="en-US" altLang="zh-TW" sz="2800" dirty="0"/>
          </a:p>
          <a:p>
            <a:pPr lvl="1"/>
            <a:r>
              <a:rPr lang="en-US" altLang="zh-TW" sz="2400" dirty="0"/>
              <a:t>Fortran, C, C++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等等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直譯器 </a:t>
            </a:r>
            <a:r>
              <a:rPr lang="en-US" altLang="zh-TW" sz="2800" dirty="0">
                <a:ea typeface="標楷體" panose="03000509000000000000" pitchFamily="65" charset="-120"/>
              </a:rPr>
              <a:t>interpreter</a:t>
            </a:r>
            <a:r>
              <a:rPr lang="zh-TW" altLang="en-US" sz="2800" dirty="0">
                <a:ea typeface="標楷體" panose="03000509000000000000" pitchFamily="65" charset="-120"/>
              </a:rPr>
              <a:t>，不需編譯即可執行。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lvl="1"/>
            <a:r>
              <a:rPr lang="en-US" altLang="zh-TW" sz="2400" dirty="0">
                <a:ea typeface="標楷體" panose="03000509000000000000" pitchFamily="65" charset="-120"/>
              </a:rPr>
              <a:t>Python</a:t>
            </a:r>
            <a:endParaRPr lang="zh-TW" altLang="en-US" sz="24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可不斷輸入，每輸入一行便執行一行。或者寫成</a:t>
            </a:r>
            <a:r>
              <a:rPr lang="en-US" altLang="zh-TW" sz="2400" dirty="0">
                <a:ea typeface="標楷體" panose="03000509000000000000" pitchFamily="65" charset="-120"/>
              </a:rPr>
              <a:t>script</a:t>
            </a:r>
            <a:r>
              <a:rPr lang="zh-TW" altLang="en-US" sz="2400" dirty="0">
                <a:ea typeface="標楷體" panose="03000509000000000000" pitchFamily="65" charset="-120"/>
              </a:rPr>
              <a:t>檔</a:t>
            </a:r>
            <a:r>
              <a:rPr lang="en-US" altLang="zh-TW" sz="2400" dirty="0">
                <a:ea typeface="標楷體" panose="03000509000000000000" pitchFamily="65" charset="-120"/>
              </a:rPr>
              <a:t>(*.</a:t>
            </a:r>
            <a:r>
              <a:rPr lang="en-US" altLang="zh-TW" sz="2400" dirty="0" err="1">
                <a:ea typeface="標楷體" panose="03000509000000000000" pitchFamily="65" charset="-120"/>
              </a:rPr>
              <a:t>py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</a:rPr>
              <a:t>執行</a:t>
            </a:r>
            <a:endParaRPr lang="en-US" altLang="zh-TW" sz="24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541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Hello, World!!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&gt;&gt;&gt; print(’Hello, World!!’)</a:t>
            </a:r>
          </a:p>
          <a:p>
            <a:pPr marL="0" indent="0">
              <a:buNone/>
            </a:pPr>
            <a:r>
              <a:rPr lang="en-US" altLang="zh-TW" dirty="0"/>
              <a:t>Hello, </a:t>
            </a:r>
            <a:r>
              <a:rPr lang="en-US" altLang="zh-TW"/>
              <a:t>World!!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2872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變數</a:t>
            </a:r>
            <a:r>
              <a:rPr lang="zh-TW" altLang="en-US" dirty="0"/>
              <a:t> </a:t>
            </a:r>
            <a:r>
              <a:rPr lang="en-US" altLang="zh-TW" dirty="0"/>
              <a:t>Variable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782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ea typeface="標楷體" panose="03000509000000000000" pitchFamily="65" charset="-120"/>
              </a:rPr>
              <a:t>變數型態 </a:t>
            </a:r>
            <a:r>
              <a:rPr lang="en-US" altLang="zh-TW" sz="2800" dirty="0">
                <a:ea typeface="標楷體" panose="03000509000000000000" pitchFamily="65" charset="-120"/>
              </a:rPr>
              <a:t>type()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整數</a:t>
            </a:r>
            <a:r>
              <a:rPr lang="en-US" altLang="zh-TW" sz="2400" dirty="0"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ea typeface="標楷體" panose="03000509000000000000" pitchFamily="65" charset="-120"/>
              </a:rPr>
              <a:t>int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a=5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浮點數</a:t>
            </a:r>
            <a:r>
              <a:rPr lang="en-US" altLang="zh-TW" sz="2400" dirty="0">
                <a:ea typeface="標楷體" panose="03000509000000000000" pitchFamily="65" charset="-120"/>
              </a:rPr>
              <a:t>(float)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b=3.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字串</a:t>
            </a:r>
            <a:r>
              <a:rPr lang="en-US" altLang="zh-TW" sz="2400" dirty="0"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ea typeface="標楷體" panose="03000509000000000000" pitchFamily="65" charset="-120"/>
              </a:rPr>
              <a:t>str</a:t>
            </a:r>
            <a:r>
              <a:rPr lang="en-US" altLang="zh-TW" sz="2400" dirty="0"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’a=5’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複數</a:t>
            </a:r>
            <a:r>
              <a:rPr lang="en-US" altLang="zh-TW" sz="2400" dirty="0">
                <a:ea typeface="標楷體" panose="03000509000000000000" pitchFamily="65" charset="-120"/>
              </a:rPr>
              <a:t>(complex)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2+3j</a:t>
            </a:r>
          </a:p>
          <a:p>
            <a:r>
              <a:rPr lang="zh-TW" altLang="en-US" sz="2800" dirty="0">
                <a:ea typeface="標楷體" panose="03000509000000000000" pitchFamily="65" charset="-120"/>
              </a:rPr>
              <a:t>註解 </a:t>
            </a:r>
            <a:r>
              <a:rPr lang="en-US" altLang="zh-TW" sz="2800" dirty="0">
                <a:ea typeface="標楷體" panose="03000509000000000000" pitchFamily="65" charset="-120"/>
              </a:rPr>
              <a:t>#</a:t>
            </a:r>
            <a:r>
              <a:rPr lang="zh-TW" altLang="en-US" sz="2800" dirty="0">
                <a:ea typeface="標楷體" panose="03000509000000000000" pitchFamily="65" charset="-120"/>
              </a:rPr>
              <a:t> 與文字 </a:t>
            </a:r>
            <a:r>
              <a:rPr lang="en-US" altLang="zh-TW" sz="2800" dirty="0">
                <a:ea typeface="標楷體" panose="03000509000000000000" pitchFamily="65" charset="-120"/>
              </a:rPr>
              <a:t>’a=5’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註解為綠色文字不被程式作用，而文字則相反</a:t>
            </a:r>
            <a:endParaRPr lang="en-US" altLang="zh-TW" sz="2400" dirty="0"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67494"/>
            <a:ext cx="218204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a typeface="標楷體" panose="03000509000000000000" pitchFamily="65" charset="-120"/>
              </a:rPr>
              <a:t>x=1 </a:t>
            </a:r>
            <a:r>
              <a:rPr lang="zh-TW" altLang="en-US" sz="2800" dirty="0">
                <a:ea typeface="標楷體" panose="03000509000000000000" pitchFamily="65" charset="-120"/>
              </a:rPr>
              <a:t>和 </a:t>
            </a:r>
            <a:r>
              <a:rPr lang="en-US" altLang="zh-TW" sz="2800" dirty="0">
                <a:ea typeface="標楷體" panose="03000509000000000000" pitchFamily="65" charset="-120"/>
              </a:rPr>
              <a:t>1=x </a:t>
            </a:r>
            <a:r>
              <a:rPr lang="zh-TW" altLang="en-US" sz="2800" dirty="0">
                <a:ea typeface="標楷體" panose="03000509000000000000" pitchFamily="65" charset="-120"/>
              </a:rPr>
              <a:t>在程式中哪一個是對的</a:t>
            </a:r>
            <a:r>
              <a:rPr lang="en-US" altLang="zh-TW" sz="2800" dirty="0">
                <a:ea typeface="標楷體" panose="03000509000000000000" pitchFamily="65" charset="-120"/>
              </a:rPr>
              <a:t>?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91680" y="1851670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866413" y="271576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483768" y="1950100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=1</a:t>
            </a:r>
            <a:endParaRPr lang="zh-TW" altLang="en-US" sz="2800" dirty="0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3347864" y="2211710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4572000" y="1851670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746733" y="271576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436096" y="19501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1778247" y="3363838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1=</a:t>
            </a:r>
            <a:endParaRPr lang="zh-TW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2397200" y="3265408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2571933" y="408391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cxnSp>
        <p:nvCxnSpPr>
          <p:cNvPr id="42" name="直線單箭頭接點 41"/>
          <p:cNvCxnSpPr/>
          <p:nvPr/>
        </p:nvCxnSpPr>
        <p:spPr>
          <a:xfrm>
            <a:off x="3347864" y="3651870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4665941" y="33902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</a:p>
        </p:txBody>
      </p:sp>
    </p:spTree>
    <p:extLst>
      <p:ext uri="{BB962C8B-B14F-4D97-AF65-F5344CB8AC3E}">
        <p14:creationId xmlns:p14="http://schemas.microsoft.com/office/powerpoint/2010/main" val="266834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x		:(name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，人類用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id(x) 	:(ID</a:t>
            </a:r>
            <a:r>
              <a:rPr lang="zh-TW" altLang="en-US" sz="2800" dirty="0">
                <a:latin typeface="+mj-lt"/>
                <a:ea typeface="標楷體" panose="03000509000000000000" pitchFamily="65" charset="-120"/>
              </a:rPr>
              <a:t>，電腦用，記憶體的位置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)</a:t>
            </a:r>
          </a:p>
          <a:p>
            <a:endParaRPr lang="zh-TW" altLang="en-US" sz="2800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734803"/>
            <a:ext cx="2746392" cy="1925306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1907704" y="2931790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131840" y="2571750"/>
            <a:ext cx="7200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06573" y="343584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4185" y="267018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x=1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22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663</Words>
  <Application>Microsoft Office PowerPoint</Application>
  <PresentationFormat>如螢幕大小 (16:9)</PresentationFormat>
  <Paragraphs>187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新細明體</vt:lpstr>
      <vt:lpstr>標楷體</vt:lpstr>
      <vt:lpstr>Arial</vt:lpstr>
      <vt:lpstr>Calibri</vt:lpstr>
      <vt:lpstr>Cambria Math</vt:lpstr>
      <vt:lpstr>Office 佈景主題</vt:lpstr>
      <vt:lpstr>Python 教學</vt:lpstr>
      <vt:lpstr>PowerPoint 簡報</vt:lpstr>
      <vt:lpstr>安裝pythonxy</vt:lpstr>
      <vt:lpstr>Python介面</vt:lpstr>
      <vt:lpstr>直譯器 interpreter </vt:lpstr>
      <vt:lpstr>Hello, World!!</vt:lpstr>
      <vt:lpstr>變數 Variable</vt:lpstr>
      <vt:lpstr>PowerPoint 簡報</vt:lpstr>
      <vt:lpstr>PowerPoint 簡報</vt:lpstr>
      <vt:lpstr>數列</vt:lpstr>
      <vt:lpstr>list 注意事項</vt:lpstr>
      <vt:lpstr>函式庫 Library</vt:lpstr>
      <vt:lpstr>PowerPoint 簡報</vt:lpstr>
      <vt:lpstr>參考網站</vt:lpstr>
      <vt:lpstr>迴圈 loop, while</vt:lpstr>
      <vt:lpstr>PowerPoint 簡報</vt:lpstr>
      <vt:lpstr>判斷 if</vt:lpstr>
      <vt:lpstr>符號應用</vt:lpstr>
      <vt:lpstr>自訂函數 def()</vt:lpstr>
      <vt:lpstr>巢狀式結構</vt:lpstr>
      <vt:lpstr>進階應用</vt:lpstr>
      <vt:lpstr>PowerPoint 簡報</vt:lpstr>
      <vt:lpstr>繪圖 matplotlib</vt:lpstr>
      <vt:lpstr>解析解與數值解</vt:lpstr>
      <vt:lpstr>微積分</vt:lpstr>
      <vt:lpstr>PowerPoint 簡報</vt:lpstr>
      <vt:lpstr>PowerPoint 簡報</vt:lpstr>
      <vt:lpstr>誤差值理論 error</vt:lpstr>
      <vt:lpstr>PowerPoint 簡報</vt:lpstr>
      <vt:lpstr>Truncation error</vt:lpstr>
      <vt:lpstr>矩陣</vt:lpstr>
      <vt:lpstr>線性代數</vt:lpstr>
      <vt:lpstr>矩陣力學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教學</dc:title>
  <dc:creator>Hellscythe</dc:creator>
  <cp:lastModifiedBy>Amor</cp:lastModifiedBy>
  <cp:revision>135</cp:revision>
  <dcterms:created xsi:type="dcterms:W3CDTF">2017-09-25T08:03:01Z</dcterms:created>
  <dcterms:modified xsi:type="dcterms:W3CDTF">2021-08-13T16:28:59Z</dcterms:modified>
</cp:coreProperties>
</file>