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3" r:id="rId4"/>
    <p:sldId id="272" r:id="rId5"/>
    <p:sldId id="259" r:id="rId6"/>
    <p:sldId id="274" r:id="rId7"/>
    <p:sldId id="260" r:id="rId8"/>
    <p:sldId id="275" r:id="rId9"/>
    <p:sldId id="276" r:id="rId10"/>
    <p:sldId id="277" r:id="rId11"/>
    <p:sldId id="263" r:id="rId12"/>
    <p:sldId id="264" r:id="rId13"/>
    <p:sldId id="265" r:id="rId14"/>
    <p:sldId id="266" r:id="rId15"/>
    <p:sldId id="267" r:id="rId16"/>
    <p:sldId id="268" r:id="rId17"/>
    <p:sldId id="269" r:id="rId18"/>
    <p:sldId id="270" r:id="rId19"/>
    <p:sldId id="271" r:id="rId20"/>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50" d="100"/>
          <a:sy n="50" d="100"/>
        </p:scale>
        <p:origin x="-91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1F30CC09-2906-44F0-9B49-64A881E6CE50}" type="datetimeFigureOut">
              <a:rPr lang="zh-TW" altLang="en-US" smtClean="0"/>
              <a:pPr/>
              <a:t>2013/11/20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D69E30D-860D-46AD-8516-1F0E05BDF0DB}"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1F30CC09-2906-44F0-9B49-64A881E6CE50}" type="datetimeFigureOut">
              <a:rPr lang="zh-TW" altLang="en-US" smtClean="0"/>
              <a:pPr/>
              <a:t>2013/11/20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D69E30D-860D-46AD-8516-1F0E05BDF0DB}"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1F30CC09-2906-44F0-9B49-64A881E6CE50}" type="datetimeFigureOut">
              <a:rPr lang="zh-TW" altLang="en-US" smtClean="0"/>
              <a:pPr/>
              <a:t>2013/11/20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D69E30D-860D-46AD-8516-1F0E05BDF0DB}"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1F30CC09-2906-44F0-9B49-64A881E6CE50}" type="datetimeFigureOut">
              <a:rPr lang="zh-TW" altLang="en-US" smtClean="0"/>
              <a:pPr/>
              <a:t>2013/11/20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D69E30D-860D-46AD-8516-1F0E05BDF0DB}"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1F30CC09-2906-44F0-9B49-64A881E6CE50}" type="datetimeFigureOut">
              <a:rPr lang="zh-TW" altLang="en-US" smtClean="0"/>
              <a:pPr/>
              <a:t>2013/11/20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D69E30D-860D-46AD-8516-1F0E05BDF0DB}" type="slidenum">
              <a:rPr lang="zh-TW" altLang="en-US" smtClean="0"/>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1F30CC09-2906-44F0-9B49-64A881E6CE50}" type="datetimeFigureOut">
              <a:rPr lang="zh-TW" altLang="en-US" smtClean="0"/>
              <a:pPr/>
              <a:t>2013/11/20</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3D69E30D-860D-46AD-8516-1F0E05BDF0DB}"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1F30CC09-2906-44F0-9B49-64A881E6CE50}" type="datetimeFigureOut">
              <a:rPr lang="zh-TW" altLang="en-US" smtClean="0"/>
              <a:pPr/>
              <a:t>2013/11/20</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3D69E30D-860D-46AD-8516-1F0E05BDF0DB}"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1F30CC09-2906-44F0-9B49-64A881E6CE50}" type="datetimeFigureOut">
              <a:rPr lang="zh-TW" altLang="en-US" smtClean="0"/>
              <a:pPr/>
              <a:t>2013/11/20</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3D69E30D-860D-46AD-8516-1F0E05BDF0DB}"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1F30CC09-2906-44F0-9B49-64A881E6CE50}" type="datetimeFigureOut">
              <a:rPr lang="zh-TW" altLang="en-US" smtClean="0"/>
              <a:pPr/>
              <a:t>2013/11/20</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3D69E30D-860D-46AD-8516-1F0E05BDF0DB}"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1F30CC09-2906-44F0-9B49-64A881E6CE50}" type="datetimeFigureOut">
              <a:rPr lang="zh-TW" altLang="en-US" smtClean="0"/>
              <a:pPr/>
              <a:t>2013/11/20</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3D69E30D-860D-46AD-8516-1F0E05BDF0DB}"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1F30CC09-2906-44F0-9B49-64A881E6CE50}" type="datetimeFigureOut">
              <a:rPr lang="zh-TW" altLang="en-US" smtClean="0"/>
              <a:pPr/>
              <a:t>2013/11/20</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3D69E30D-860D-46AD-8516-1F0E05BDF0DB}"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30CC09-2906-44F0-9B49-64A881E6CE50}" type="datetimeFigureOut">
              <a:rPr lang="zh-TW" altLang="en-US" smtClean="0"/>
              <a:pPr/>
              <a:t>2013/11/20</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69E30D-860D-46AD-8516-1F0E05BDF0DB}"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785786" y="1214422"/>
            <a:ext cx="7772400" cy="1470025"/>
          </a:xfrm>
        </p:spPr>
        <p:txBody>
          <a:bodyPr>
            <a:normAutofit fontScale="90000"/>
          </a:bodyPr>
          <a:lstStyle/>
          <a:p>
            <a:r>
              <a:rPr lang="zh-TW" altLang="en-US" dirty="0" smtClean="0">
                <a:latin typeface="標楷體" pitchFamily="65" charset="-120"/>
                <a:ea typeface="標楷體" pitchFamily="65" charset="-120"/>
              </a:rPr>
              <a:t>亞洲大學 </a:t>
            </a:r>
            <a:br>
              <a:rPr lang="zh-TW" altLang="en-US" dirty="0" smtClean="0">
                <a:latin typeface="標楷體" pitchFamily="65" charset="-120"/>
                <a:ea typeface="標楷體" pitchFamily="65" charset="-120"/>
              </a:rPr>
            </a:br>
            <a:r>
              <a:rPr lang="zh-TW" altLang="en-US" dirty="0" smtClean="0">
                <a:latin typeface="標楷體" pitchFamily="65" charset="-120"/>
                <a:ea typeface="標楷體" pitchFamily="65" charset="-120"/>
              </a:rPr>
              <a:t>資訊工程學</a:t>
            </a:r>
            <a:r>
              <a:rPr lang="zh-TW" altLang="en-US" dirty="0" smtClean="0">
                <a:latin typeface="標楷體" pitchFamily="65" charset="-120"/>
                <a:ea typeface="標楷體" pitchFamily="65" charset="-120"/>
              </a:rPr>
              <a:t>系</a:t>
            </a:r>
            <a:r>
              <a:rPr lang="en-US" altLang="zh-TW" dirty="0" smtClean="0">
                <a:latin typeface="標楷體" pitchFamily="65" charset="-120"/>
                <a:ea typeface="標楷體" pitchFamily="65" charset="-120"/>
              </a:rPr>
              <a:t/>
            </a:r>
            <a:br>
              <a:rPr lang="en-US" altLang="zh-TW" dirty="0" smtClean="0">
                <a:latin typeface="標楷體" pitchFamily="65" charset="-120"/>
                <a:ea typeface="標楷體" pitchFamily="65" charset="-120"/>
              </a:rPr>
            </a:br>
            <a:r>
              <a:rPr lang="en-US" altLang="zh-TW" dirty="0" smtClean="0">
                <a:latin typeface="標楷體" pitchFamily="65" charset="-120"/>
                <a:ea typeface="標楷體" pitchFamily="65" charset="-120"/>
              </a:rPr>
              <a:t/>
            </a:r>
            <a:br>
              <a:rPr lang="en-US" altLang="zh-TW" dirty="0" smtClean="0">
                <a:latin typeface="標楷體" pitchFamily="65" charset="-120"/>
                <a:ea typeface="標楷體" pitchFamily="65" charset="-120"/>
              </a:rPr>
            </a:br>
            <a:r>
              <a:rPr lang="zh-TW" altLang="en-US" dirty="0" smtClean="0">
                <a:latin typeface="標楷體" pitchFamily="65" charset="-120"/>
                <a:ea typeface="標楷體" pitchFamily="65" charset="-120"/>
              </a:rPr>
              <a:t>多</a:t>
            </a:r>
            <a:r>
              <a:rPr lang="zh-TW" altLang="en-US" dirty="0">
                <a:latin typeface="標楷體" pitchFamily="65" charset="-120"/>
                <a:ea typeface="標楷體" pitchFamily="65" charset="-120"/>
              </a:rPr>
              <a:t>重來源影像監控系統</a:t>
            </a:r>
          </a:p>
        </p:txBody>
      </p:sp>
      <p:sp>
        <p:nvSpPr>
          <p:cNvPr id="3" name="副標題 2"/>
          <p:cNvSpPr>
            <a:spLocks noGrp="1"/>
          </p:cNvSpPr>
          <p:nvPr>
            <p:ph type="subTitle" idx="1"/>
          </p:nvPr>
        </p:nvSpPr>
        <p:spPr>
          <a:xfrm>
            <a:off x="1357290" y="3786190"/>
            <a:ext cx="6400800" cy="1752600"/>
          </a:xfrm>
        </p:spPr>
        <p:txBody>
          <a:bodyPr>
            <a:noAutofit/>
          </a:bodyPr>
          <a:lstStyle/>
          <a:p>
            <a:r>
              <a:rPr lang="zh-TW" altLang="en-US" dirty="0">
                <a:solidFill>
                  <a:schemeClr val="tx1"/>
                </a:solidFill>
                <a:latin typeface="標楷體" pitchFamily="65" charset="-120"/>
                <a:ea typeface="標楷體" pitchFamily="65" charset="-120"/>
              </a:rPr>
              <a:t>學生</a:t>
            </a:r>
            <a:r>
              <a:rPr lang="en-US" dirty="0">
                <a:solidFill>
                  <a:schemeClr val="tx1"/>
                </a:solidFill>
                <a:latin typeface="標楷體" pitchFamily="65" charset="-120"/>
                <a:ea typeface="標楷體" pitchFamily="65" charset="-120"/>
              </a:rPr>
              <a:t>:</a:t>
            </a:r>
            <a:r>
              <a:rPr lang="zh-TW" altLang="en-US" dirty="0">
                <a:solidFill>
                  <a:schemeClr val="tx1"/>
                </a:solidFill>
                <a:latin typeface="標楷體" pitchFamily="65" charset="-120"/>
                <a:ea typeface="標楷體" pitchFamily="65" charset="-120"/>
              </a:rPr>
              <a:t>林澤民</a:t>
            </a:r>
            <a:r>
              <a:rPr lang="en-US" dirty="0">
                <a:solidFill>
                  <a:schemeClr val="tx1"/>
                </a:solidFill>
                <a:latin typeface="標楷體" pitchFamily="65" charset="-120"/>
                <a:ea typeface="標楷體" pitchFamily="65" charset="-120"/>
              </a:rPr>
              <a:t>(99012027)</a:t>
            </a:r>
            <a:endParaRPr lang="zh-TW" altLang="en-US" dirty="0">
              <a:solidFill>
                <a:schemeClr val="tx1"/>
              </a:solidFill>
              <a:latin typeface="標楷體" pitchFamily="65" charset="-120"/>
              <a:ea typeface="標楷體" pitchFamily="65" charset="-120"/>
            </a:endParaRPr>
          </a:p>
          <a:p>
            <a:r>
              <a:rPr lang="en-US" dirty="0">
                <a:solidFill>
                  <a:schemeClr val="tx1"/>
                </a:solidFill>
                <a:latin typeface="標楷體" pitchFamily="65" charset="-120"/>
                <a:ea typeface="標楷體" pitchFamily="65" charset="-120"/>
              </a:rPr>
              <a:t>     </a:t>
            </a:r>
            <a:r>
              <a:rPr lang="en-US" dirty="0" smtClean="0">
                <a:solidFill>
                  <a:schemeClr val="tx1"/>
                </a:solidFill>
                <a:latin typeface="標楷體" pitchFamily="65" charset="-120"/>
                <a:ea typeface="標楷體" pitchFamily="65" charset="-120"/>
              </a:rPr>
              <a:t>     </a:t>
            </a:r>
            <a:r>
              <a:rPr lang="zh-TW" altLang="en-US" dirty="0" smtClean="0">
                <a:solidFill>
                  <a:schemeClr val="tx1"/>
                </a:solidFill>
                <a:latin typeface="標楷體" pitchFamily="65" charset="-120"/>
                <a:ea typeface="標楷體" pitchFamily="65" charset="-120"/>
              </a:rPr>
              <a:t>林</a:t>
            </a:r>
            <a:r>
              <a:rPr lang="zh-TW" altLang="en-US" dirty="0">
                <a:solidFill>
                  <a:schemeClr val="tx1"/>
                </a:solidFill>
                <a:latin typeface="標楷體" pitchFamily="65" charset="-120"/>
                <a:ea typeface="標楷體" pitchFamily="65" charset="-120"/>
              </a:rPr>
              <a:t>瑾玟</a:t>
            </a:r>
            <a:r>
              <a:rPr lang="en-US" dirty="0">
                <a:solidFill>
                  <a:schemeClr val="tx1"/>
                </a:solidFill>
                <a:latin typeface="標楷體" pitchFamily="65" charset="-120"/>
                <a:ea typeface="標楷體" pitchFamily="65" charset="-120"/>
              </a:rPr>
              <a:t>(99012052</a:t>
            </a:r>
            <a:r>
              <a:rPr lang="en-US" dirty="0" smtClean="0">
                <a:solidFill>
                  <a:schemeClr val="tx1"/>
                </a:solidFill>
                <a:latin typeface="標楷體" pitchFamily="65" charset="-120"/>
                <a:ea typeface="標楷體" pitchFamily="65" charset="-120"/>
              </a:rPr>
              <a:t>)</a:t>
            </a:r>
          </a:p>
          <a:p>
            <a:endParaRPr lang="zh-TW" altLang="en-US" dirty="0">
              <a:solidFill>
                <a:schemeClr val="tx1"/>
              </a:solidFill>
              <a:latin typeface="標楷體" pitchFamily="65" charset="-120"/>
              <a:ea typeface="標楷體" pitchFamily="65" charset="-120"/>
            </a:endParaRPr>
          </a:p>
          <a:p>
            <a:r>
              <a:rPr lang="en-US" dirty="0">
                <a:solidFill>
                  <a:schemeClr val="tx1"/>
                </a:solidFill>
                <a:latin typeface="標楷體" pitchFamily="65" charset="-120"/>
                <a:ea typeface="標楷體" pitchFamily="65" charset="-120"/>
              </a:rPr>
              <a:t> </a:t>
            </a:r>
            <a:r>
              <a:rPr lang="zh-TW" altLang="en-US" dirty="0" smtClean="0">
                <a:solidFill>
                  <a:schemeClr val="tx1"/>
                </a:solidFill>
                <a:latin typeface="標楷體" pitchFamily="65" charset="-120"/>
                <a:ea typeface="標楷體" pitchFamily="65" charset="-120"/>
              </a:rPr>
              <a:t>指導老師</a:t>
            </a:r>
            <a:r>
              <a:rPr lang="en-US" dirty="0" smtClean="0">
                <a:solidFill>
                  <a:schemeClr val="tx1"/>
                </a:solidFill>
                <a:latin typeface="標楷體" pitchFamily="65" charset="-120"/>
                <a:ea typeface="標楷體" pitchFamily="65" charset="-120"/>
              </a:rPr>
              <a:t>:</a:t>
            </a:r>
            <a:r>
              <a:rPr lang="zh-TW" altLang="en-US" dirty="0" smtClean="0">
                <a:solidFill>
                  <a:schemeClr val="tx1"/>
                </a:solidFill>
                <a:latin typeface="標楷體" pitchFamily="65" charset="-120"/>
                <a:ea typeface="標楷體" pitchFamily="65" charset="-120"/>
              </a:rPr>
              <a:t>林智</a:t>
            </a:r>
            <a:r>
              <a:rPr lang="zh-TW" altLang="en-US" dirty="0" smtClean="0">
                <a:solidFill>
                  <a:schemeClr val="tx1"/>
                </a:solidFill>
                <a:latin typeface="標楷體" pitchFamily="65" charset="-120"/>
                <a:ea typeface="標楷體" pitchFamily="65" charset="-120"/>
              </a:rPr>
              <a:t>揚</a:t>
            </a:r>
            <a:endParaRPr lang="en-US" altLang="zh-TW" dirty="0" smtClean="0">
              <a:solidFill>
                <a:schemeClr val="tx1"/>
              </a:solidFill>
              <a:latin typeface="標楷體" pitchFamily="65" charset="-120"/>
              <a:ea typeface="標楷體" pitchFamily="65" charset="-120"/>
            </a:endParaRPr>
          </a:p>
          <a:p>
            <a:r>
              <a:rPr lang="zh-TW" altLang="en-US" dirty="0" smtClean="0">
                <a:latin typeface="標楷體" pitchFamily="65" charset="-120"/>
                <a:ea typeface="標楷體" pitchFamily="65" charset="-120"/>
              </a:rPr>
              <a:t>中 華 民 國 </a:t>
            </a:r>
            <a:r>
              <a:rPr lang="en-US" altLang="zh-TW" dirty="0" smtClean="0">
                <a:latin typeface="標楷體" pitchFamily="65" charset="-120"/>
                <a:ea typeface="標楷體" pitchFamily="65" charset="-120"/>
              </a:rPr>
              <a:t>102</a:t>
            </a:r>
            <a:r>
              <a:rPr lang="zh-TW" altLang="en-US" dirty="0" smtClean="0">
                <a:latin typeface="標楷體" pitchFamily="65" charset="-120"/>
                <a:ea typeface="標楷體" pitchFamily="65" charset="-120"/>
              </a:rPr>
              <a:t>年 </a:t>
            </a:r>
            <a:r>
              <a:rPr lang="en-US" altLang="zh-TW" dirty="0" smtClean="0">
                <a:latin typeface="標楷體" pitchFamily="65" charset="-120"/>
                <a:ea typeface="標楷體" pitchFamily="65" charset="-120"/>
              </a:rPr>
              <a:t>11</a:t>
            </a:r>
            <a:r>
              <a:rPr lang="zh-TW" altLang="en-US" dirty="0" smtClean="0">
                <a:latin typeface="標楷體" pitchFamily="65" charset="-120"/>
                <a:ea typeface="標楷體" pitchFamily="65" charset="-120"/>
              </a:rPr>
              <a:t>月 </a:t>
            </a:r>
            <a:r>
              <a:rPr lang="en-US" altLang="zh-TW" dirty="0" smtClean="0">
                <a:latin typeface="標楷體" pitchFamily="65" charset="-120"/>
                <a:ea typeface="標楷體" pitchFamily="65" charset="-120"/>
              </a:rPr>
              <a:t>27</a:t>
            </a:r>
            <a:r>
              <a:rPr lang="zh-TW" altLang="en-US" dirty="0" smtClean="0">
                <a:latin typeface="標楷體" pitchFamily="65" charset="-120"/>
                <a:ea typeface="標楷體" pitchFamily="65" charset="-120"/>
              </a:rPr>
              <a:t>日 </a:t>
            </a:r>
            <a:endParaRPr lang="zh-TW" altLang="en-US" dirty="0" smtClean="0">
              <a:solidFill>
                <a:schemeClr val="tx1"/>
              </a:solidFill>
              <a:latin typeface="標楷體" pitchFamily="65" charset="-120"/>
              <a:ea typeface="標楷體" pitchFamily="65" charset="-120"/>
            </a:endParaRPr>
          </a:p>
          <a:p>
            <a:endParaRPr lang="zh-TW" altLang="en-US" dirty="0">
              <a:solidFill>
                <a:schemeClr val="tx1"/>
              </a:solidFill>
              <a:latin typeface="標楷體" pitchFamily="65" charset="-120"/>
              <a:ea typeface="標楷體" pitchFamily="65" charset="-12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22" descr="process_with_threads.png"/>
          <p:cNvPicPr>
            <a:picLocks noGrp="1"/>
          </p:cNvPicPr>
          <p:nvPr>
            <p:ph idx="1"/>
          </p:nvPr>
        </p:nvPicPr>
        <p:blipFill>
          <a:blip r:embed="rId2"/>
          <a:stretch>
            <a:fillRect/>
          </a:stretch>
        </p:blipFill>
        <p:spPr>
          <a:xfrm>
            <a:off x="2238666" y="2782229"/>
            <a:ext cx="4666667" cy="2161905"/>
          </a:xfrm>
          <a:prstGeom prst="rect">
            <a:avLst/>
          </a:prstGeom>
        </p:spPr>
      </p:pic>
      <p:sp>
        <p:nvSpPr>
          <p:cNvPr id="5" name="矩形 4"/>
          <p:cNvSpPr/>
          <p:nvPr/>
        </p:nvSpPr>
        <p:spPr>
          <a:xfrm>
            <a:off x="3000364" y="5357826"/>
            <a:ext cx="3143240" cy="646331"/>
          </a:xfrm>
          <a:prstGeom prst="rect">
            <a:avLst/>
          </a:prstGeom>
        </p:spPr>
        <p:txBody>
          <a:bodyPr wrap="square">
            <a:spAutoFit/>
          </a:bodyPr>
          <a:lstStyle/>
          <a:p>
            <a:r>
              <a:rPr lang="zh-TW" altLang="en-US" dirty="0"/>
              <a:t>單一行程含有</a:t>
            </a:r>
            <a:r>
              <a:rPr lang="en-US" dirty="0"/>
              <a:t>3</a:t>
            </a:r>
            <a:r>
              <a:rPr lang="zh-TW" altLang="en-US" dirty="0"/>
              <a:t>個執行緒，</a:t>
            </a:r>
            <a:r>
              <a:rPr lang="en-US" dirty="0"/>
              <a:t>CPU</a:t>
            </a:r>
            <a:r>
              <a:rPr lang="zh-TW" altLang="en-US" dirty="0"/>
              <a:t>會切換來執行不同執行緒</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latin typeface="標楷體" pitchFamily="65" charset="-120"/>
                <a:ea typeface="標楷體" pitchFamily="65" charset="-120"/>
              </a:rPr>
              <a:t>開發環境</a:t>
            </a:r>
          </a:p>
        </p:txBody>
      </p:sp>
      <p:sp>
        <p:nvSpPr>
          <p:cNvPr id="3" name="內容版面配置區 2"/>
          <p:cNvSpPr>
            <a:spLocks noGrp="1"/>
          </p:cNvSpPr>
          <p:nvPr>
            <p:ph idx="1"/>
          </p:nvPr>
        </p:nvSpPr>
        <p:spPr/>
        <p:txBody>
          <a:bodyPr>
            <a:normAutofit/>
          </a:bodyPr>
          <a:lstStyle/>
          <a:p>
            <a:pPr>
              <a:buNone/>
            </a:pPr>
            <a:r>
              <a:rPr lang="en-US" altLang="zh-TW" dirty="0" smtClean="0">
                <a:latin typeface="標楷體" pitchFamily="65" charset="-120"/>
                <a:ea typeface="標楷體" pitchFamily="65" charset="-120"/>
              </a:rPr>
              <a:t>	</a:t>
            </a:r>
            <a:r>
              <a:rPr lang="zh-TW" altLang="en-US" dirty="0" smtClean="0">
                <a:latin typeface="標楷體" pitchFamily="65" charset="-120"/>
                <a:ea typeface="標楷體" pitchFamily="65" charset="-120"/>
              </a:rPr>
              <a:t>作業系統</a:t>
            </a:r>
            <a:r>
              <a:rPr lang="zh-TW" altLang="en-US" dirty="0">
                <a:latin typeface="標楷體" pitchFamily="65" charset="-120"/>
                <a:ea typeface="標楷體" pitchFamily="65" charset="-120"/>
              </a:rPr>
              <a:t>：</a:t>
            </a:r>
            <a:r>
              <a:rPr lang="en-US" dirty="0">
                <a:latin typeface="標楷體" pitchFamily="65" charset="-120"/>
                <a:ea typeface="標楷體" pitchFamily="65" charset="-120"/>
              </a:rPr>
              <a:t>Microsoft  Windows 7 </a:t>
            </a:r>
            <a:r>
              <a:rPr lang="en-US" dirty="0" smtClean="0">
                <a:latin typeface="標楷體" pitchFamily="65" charset="-120"/>
                <a:ea typeface="標楷體" pitchFamily="65" charset="-120"/>
              </a:rPr>
              <a:t>x86</a:t>
            </a:r>
            <a:endParaRPr lang="zh-TW" altLang="en-US" dirty="0">
              <a:latin typeface="標楷體" pitchFamily="65" charset="-120"/>
              <a:ea typeface="標楷體" pitchFamily="65" charset="-120"/>
            </a:endParaRPr>
          </a:p>
          <a:p>
            <a:pPr>
              <a:buNone/>
            </a:pPr>
            <a:r>
              <a:rPr lang="en-US" altLang="zh-TW" dirty="0" smtClean="0">
                <a:latin typeface="標楷體" pitchFamily="65" charset="-120"/>
                <a:ea typeface="標楷體" pitchFamily="65" charset="-120"/>
              </a:rPr>
              <a:t>	</a:t>
            </a:r>
            <a:r>
              <a:rPr lang="zh-TW" altLang="en-US" dirty="0" smtClean="0">
                <a:latin typeface="標楷體" pitchFamily="65" charset="-120"/>
                <a:ea typeface="標楷體" pitchFamily="65" charset="-120"/>
              </a:rPr>
              <a:t>程式</a:t>
            </a:r>
            <a:r>
              <a:rPr lang="zh-TW" altLang="en-US" dirty="0">
                <a:latin typeface="標楷體" pitchFamily="65" charset="-120"/>
                <a:ea typeface="標楷體" pitchFamily="65" charset="-120"/>
              </a:rPr>
              <a:t>開發環境：</a:t>
            </a:r>
            <a:r>
              <a:rPr lang="en-US" dirty="0">
                <a:latin typeface="標楷體" pitchFamily="65" charset="-120"/>
                <a:ea typeface="標楷體" pitchFamily="65" charset="-120"/>
              </a:rPr>
              <a:t>Microsoft visual studio 2010, </a:t>
            </a:r>
            <a:r>
              <a:rPr lang="zh-TW" altLang="en-US" dirty="0">
                <a:latin typeface="標楷體" pitchFamily="65" charset="-120"/>
                <a:ea typeface="標楷體" pitchFamily="65" charset="-120"/>
              </a:rPr>
              <a:t>使用</a:t>
            </a:r>
            <a:r>
              <a:rPr lang="en-US" dirty="0">
                <a:latin typeface="標楷體" pitchFamily="65" charset="-120"/>
                <a:ea typeface="標楷體" pitchFamily="65" charset="-120"/>
              </a:rPr>
              <a:t>C++ </a:t>
            </a:r>
            <a:r>
              <a:rPr lang="en-US" dirty="0" smtClean="0">
                <a:latin typeface="標楷體" pitchFamily="65" charset="-120"/>
                <a:ea typeface="標楷體" pitchFamily="65" charset="-120"/>
              </a:rPr>
              <a:t>MFC</a:t>
            </a:r>
            <a:r>
              <a:rPr lang="en-US" dirty="0">
                <a:latin typeface="標楷體" pitchFamily="65" charset="-120"/>
                <a:ea typeface="標楷體" pitchFamily="65" charset="-120"/>
              </a:rPr>
              <a:t> </a:t>
            </a:r>
            <a:endParaRPr lang="zh-TW" altLang="en-US" dirty="0">
              <a:latin typeface="標楷體" pitchFamily="65" charset="-120"/>
              <a:ea typeface="標楷體" pitchFamily="65" charset="-120"/>
            </a:endParaRPr>
          </a:p>
          <a:p>
            <a:pPr>
              <a:buNone/>
            </a:pPr>
            <a:r>
              <a:rPr lang="en-US" altLang="zh-TW" dirty="0" smtClean="0">
                <a:latin typeface="標楷體" pitchFamily="65" charset="-120"/>
                <a:ea typeface="標楷體" pitchFamily="65" charset="-120"/>
              </a:rPr>
              <a:t>	</a:t>
            </a:r>
            <a:r>
              <a:rPr lang="zh-TW" altLang="en-US" dirty="0" smtClean="0">
                <a:latin typeface="標楷體" pitchFamily="65" charset="-120"/>
                <a:ea typeface="標楷體" pitchFamily="65" charset="-120"/>
              </a:rPr>
              <a:t>額外</a:t>
            </a:r>
            <a:r>
              <a:rPr lang="zh-TW" altLang="en-US" dirty="0">
                <a:latin typeface="標楷體" pitchFamily="65" charset="-120"/>
                <a:ea typeface="標楷體" pitchFamily="65" charset="-120"/>
              </a:rPr>
              <a:t>的函式庫</a:t>
            </a:r>
            <a:r>
              <a:rPr lang="en-US" dirty="0">
                <a:latin typeface="標楷體" pitchFamily="65" charset="-120"/>
                <a:ea typeface="標楷體" pitchFamily="65" charset="-120"/>
              </a:rPr>
              <a:t>1</a:t>
            </a:r>
            <a:r>
              <a:rPr lang="zh-TW" altLang="en-US" dirty="0">
                <a:latin typeface="標楷體" pitchFamily="65" charset="-120"/>
                <a:ea typeface="標楷體" pitchFamily="65" charset="-120"/>
              </a:rPr>
              <a:t>：</a:t>
            </a:r>
            <a:r>
              <a:rPr lang="en-US" dirty="0" err="1">
                <a:latin typeface="標楷體" pitchFamily="65" charset="-120"/>
                <a:ea typeface="標楷體" pitchFamily="65" charset="-120"/>
              </a:rPr>
              <a:t>OpenCV</a:t>
            </a:r>
            <a:r>
              <a:rPr lang="en-US" dirty="0">
                <a:latin typeface="標楷體" pitchFamily="65" charset="-120"/>
                <a:ea typeface="標楷體" pitchFamily="65" charset="-120"/>
              </a:rPr>
              <a:t> </a:t>
            </a:r>
            <a:r>
              <a:rPr lang="en-US" dirty="0" smtClean="0">
                <a:latin typeface="標楷體" pitchFamily="65" charset="-120"/>
                <a:ea typeface="標楷體" pitchFamily="65" charset="-120"/>
              </a:rPr>
              <a:t>2.4.6.0</a:t>
            </a:r>
            <a:endParaRPr lang="zh-TW" altLang="en-US" dirty="0">
              <a:latin typeface="標楷體" pitchFamily="65" charset="-120"/>
              <a:ea typeface="標楷體" pitchFamily="65" charset="-120"/>
            </a:endParaRPr>
          </a:p>
          <a:p>
            <a:pPr>
              <a:buNone/>
            </a:pPr>
            <a:r>
              <a:rPr lang="en-US" altLang="zh-TW" dirty="0" smtClean="0">
                <a:latin typeface="標楷體" pitchFamily="65" charset="-120"/>
                <a:ea typeface="標楷體" pitchFamily="65" charset="-120"/>
              </a:rPr>
              <a:t>	</a:t>
            </a:r>
            <a:r>
              <a:rPr lang="zh-TW" altLang="en-US" dirty="0" smtClean="0">
                <a:latin typeface="標楷體" pitchFamily="65" charset="-120"/>
                <a:ea typeface="標楷體" pitchFamily="65" charset="-120"/>
              </a:rPr>
              <a:t>額外</a:t>
            </a:r>
            <a:r>
              <a:rPr lang="zh-TW" altLang="en-US" dirty="0">
                <a:latin typeface="標楷體" pitchFamily="65" charset="-120"/>
                <a:ea typeface="標楷體" pitchFamily="65" charset="-120"/>
              </a:rPr>
              <a:t>的函式庫</a:t>
            </a:r>
            <a:r>
              <a:rPr lang="en-US" dirty="0">
                <a:latin typeface="標楷體" pitchFamily="65" charset="-120"/>
                <a:ea typeface="標楷體" pitchFamily="65" charset="-120"/>
              </a:rPr>
              <a:t>2</a:t>
            </a:r>
            <a:r>
              <a:rPr lang="zh-TW" altLang="en-US" dirty="0">
                <a:latin typeface="標楷體" pitchFamily="65" charset="-120"/>
                <a:ea typeface="標楷體" pitchFamily="65" charset="-120"/>
              </a:rPr>
              <a:t>：</a:t>
            </a:r>
            <a:r>
              <a:rPr lang="en-US" dirty="0" err="1">
                <a:latin typeface="標楷體" pitchFamily="65" charset="-120"/>
                <a:ea typeface="標楷體" pitchFamily="65" charset="-120"/>
              </a:rPr>
              <a:t>wxWidgets</a:t>
            </a:r>
            <a:r>
              <a:rPr lang="en-US" dirty="0">
                <a:latin typeface="標楷體" pitchFamily="65" charset="-120"/>
                <a:ea typeface="標楷體" pitchFamily="65" charset="-120"/>
              </a:rPr>
              <a:t> 2006/11/20</a:t>
            </a:r>
            <a:endParaRPr lang="zh-TW" altLang="en-US" dirty="0">
              <a:latin typeface="標楷體" pitchFamily="65" charset="-120"/>
              <a:ea typeface="標楷體" pitchFamily="65" charset="-120"/>
            </a:endParaRPr>
          </a:p>
          <a:p>
            <a:endParaRPr lang="zh-TW" altLang="en-US" dirty="0">
              <a:latin typeface="標楷體" pitchFamily="65" charset="-120"/>
              <a:ea typeface="標楷體" pitchFamily="65" charset="-12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28596" y="0"/>
            <a:ext cx="8229600" cy="1143000"/>
          </a:xfrm>
        </p:spPr>
        <p:txBody>
          <a:bodyPr>
            <a:normAutofit fontScale="90000"/>
          </a:bodyPr>
          <a:lstStyle/>
          <a:p>
            <a:r>
              <a:rPr lang="zh-TW" altLang="en-US" dirty="0">
                <a:latin typeface="標楷體" pitchFamily="65" charset="-120"/>
                <a:ea typeface="標楷體" pitchFamily="65" charset="-120"/>
              </a:rPr>
              <a:t>系統實</a:t>
            </a:r>
            <a:r>
              <a:rPr lang="zh-TW" altLang="en-US" dirty="0" smtClean="0">
                <a:latin typeface="標楷體" pitchFamily="65" charset="-120"/>
                <a:ea typeface="標楷體" pitchFamily="65" charset="-120"/>
              </a:rPr>
              <a:t>作之</a:t>
            </a:r>
            <a:r>
              <a:rPr lang="zh-TW" altLang="en-US" dirty="0">
                <a:latin typeface="標楷體" pitchFamily="65" charset="-120"/>
                <a:ea typeface="標楷體" pitchFamily="65" charset="-120"/>
              </a:rPr>
              <a:t>來源為影像檔</a:t>
            </a:r>
            <a:r>
              <a:rPr lang="en-US" dirty="0">
                <a:latin typeface="標楷體" pitchFamily="65" charset="-120"/>
                <a:ea typeface="標楷體" pitchFamily="65" charset="-120"/>
              </a:rPr>
              <a:t>(VIDEO)</a:t>
            </a:r>
            <a:endParaRPr lang="zh-TW" altLang="en-US" dirty="0">
              <a:latin typeface="標楷體" pitchFamily="65" charset="-120"/>
              <a:ea typeface="標楷體" pitchFamily="65" charset="-120"/>
            </a:endParaRPr>
          </a:p>
        </p:txBody>
      </p:sp>
      <p:pic>
        <p:nvPicPr>
          <p:cNvPr id="4" name="圖片 3" descr="操作介面.png"/>
          <p:cNvPicPr/>
          <p:nvPr/>
        </p:nvPicPr>
        <p:blipFill>
          <a:blip r:embed="rId2"/>
          <a:stretch>
            <a:fillRect/>
          </a:stretch>
        </p:blipFill>
        <p:spPr>
          <a:xfrm>
            <a:off x="214282" y="1500174"/>
            <a:ext cx="4214810" cy="2571768"/>
          </a:xfrm>
          <a:prstGeom prst="rect">
            <a:avLst/>
          </a:prstGeom>
        </p:spPr>
      </p:pic>
      <p:sp>
        <p:nvSpPr>
          <p:cNvPr id="5" name="矩形 4"/>
          <p:cNvSpPr/>
          <p:nvPr/>
        </p:nvSpPr>
        <p:spPr>
          <a:xfrm>
            <a:off x="1357290" y="1000108"/>
            <a:ext cx="1107996" cy="369332"/>
          </a:xfrm>
          <a:prstGeom prst="rect">
            <a:avLst/>
          </a:prstGeom>
        </p:spPr>
        <p:txBody>
          <a:bodyPr wrap="none">
            <a:spAutoFit/>
          </a:bodyPr>
          <a:lstStyle/>
          <a:p>
            <a:r>
              <a:rPr lang="zh-TW" altLang="en-US" dirty="0">
                <a:latin typeface="標楷體" pitchFamily="65" charset="-120"/>
                <a:ea typeface="標楷體" pitchFamily="65" charset="-120"/>
              </a:rPr>
              <a:t>操作介面</a:t>
            </a:r>
          </a:p>
        </p:txBody>
      </p:sp>
      <p:sp>
        <p:nvSpPr>
          <p:cNvPr id="6" name="矩形 5"/>
          <p:cNvSpPr/>
          <p:nvPr/>
        </p:nvSpPr>
        <p:spPr>
          <a:xfrm>
            <a:off x="5286380" y="1000108"/>
            <a:ext cx="3185487" cy="369332"/>
          </a:xfrm>
          <a:prstGeom prst="rect">
            <a:avLst/>
          </a:prstGeom>
        </p:spPr>
        <p:txBody>
          <a:bodyPr wrap="none">
            <a:spAutoFit/>
          </a:bodyPr>
          <a:lstStyle/>
          <a:p>
            <a:r>
              <a:rPr lang="zh-TW" altLang="en-US" dirty="0">
                <a:latin typeface="標楷體" pitchFamily="65" charset="-120"/>
                <a:ea typeface="標楷體" pitchFamily="65" charset="-120"/>
              </a:rPr>
              <a:t>在下拉式選單中選擇來源影像</a:t>
            </a:r>
          </a:p>
        </p:txBody>
      </p:sp>
      <p:pic>
        <p:nvPicPr>
          <p:cNvPr id="7" name="圖片 6" descr="step1選擇影像來源.png"/>
          <p:cNvPicPr/>
          <p:nvPr/>
        </p:nvPicPr>
        <p:blipFill>
          <a:blip r:embed="rId3"/>
          <a:stretch>
            <a:fillRect/>
          </a:stretch>
        </p:blipFill>
        <p:spPr>
          <a:xfrm>
            <a:off x="4786314" y="1500174"/>
            <a:ext cx="4357686" cy="2500330"/>
          </a:xfrm>
          <a:prstGeom prst="rect">
            <a:avLst/>
          </a:prstGeom>
        </p:spPr>
      </p:pic>
      <p:pic>
        <p:nvPicPr>
          <p:cNvPr id="8" name="圖片 7" descr="step2開啟檔案(影像).png"/>
          <p:cNvPicPr/>
          <p:nvPr/>
        </p:nvPicPr>
        <p:blipFill>
          <a:blip r:embed="rId4"/>
          <a:stretch>
            <a:fillRect/>
          </a:stretch>
        </p:blipFill>
        <p:spPr>
          <a:xfrm>
            <a:off x="214282" y="4500546"/>
            <a:ext cx="4286280" cy="2357454"/>
          </a:xfrm>
          <a:prstGeom prst="rect">
            <a:avLst/>
          </a:prstGeom>
        </p:spPr>
      </p:pic>
      <p:sp>
        <p:nvSpPr>
          <p:cNvPr id="9" name="矩形 8"/>
          <p:cNvSpPr/>
          <p:nvPr/>
        </p:nvSpPr>
        <p:spPr>
          <a:xfrm>
            <a:off x="1071538" y="4071942"/>
            <a:ext cx="2571768" cy="369332"/>
          </a:xfrm>
          <a:prstGeom prst="rect">
            <a:avLst/>
          </a:prstGeom>
        </p:spPr>
        <p:txBody>
          <a:bodyPr wrap="square">
            <a:spAutoFit/>
          </a:bodyPr>
          <a:lstStyle/>
          <a:p>
            <a:r>
              <a:rPr lang="zh-TW" altLang="en-US" dirty="0">
                <a:latin typeface="標楷體" pitchFamily="65" charset="-120"/>
                <a:ea typeface="標楷體" pitchFamily="65" charset="-120"/>
              </a:rPr>
              <a:t>開啟檔案</a:t>
            </a:r>
            <a:r>
              <a:rPr lang="en-US" dirty="0">
                <a:latin typeface="標楷體" pitchFamily="65" charset="-120"/>
                <a:ea typeface="標楷體" pitchFamily="65" charset="-120"/>
              </a:rPr>
              <a:t>(</a:t>
            </a:r>
            <a:r>
              <a:rPr lang="zh-TW" altLang="en-US" dirty="0">
                <a:latin typeface="標楷體" pitchFamily="65" charset="-120"/>
                <a:ea typeface="標楷體" pitchFamily="65" charset="-120"/>
              </a:rPr>
              <a:t>影像</a:t>
            </a:r>
            <a:r>
              <a:rPr lang="en-US" dirty="0">
                <a:latin typeface="標楷體" pitchFamily="65" charset="-120"/>
                <a:ea typeface="標楷體" pitchFamily="65" charset="-120"/>
              </a:rPr>
              <a:t>)</a:t>
            </a:r>
            <a:endParaRPr lang="zh-TW" altLang="en-US" dirty="0">
              <a:latin typeface="標楷體" pitchFamily="65" charset="-120"/>
              <a:ea typeface="標楷體" pitchFamily="65" charset="-120"/>
            </a:endParaRPr>
          </a:p>
        </p:txBody>
      </p:sp>
      <p:pic>
        <p:nvPicPr>
          <p:cNvPr id="10" name="圖片 9" descr="step3影像來源載入(影像檔).png"/>
          <p:cNvPicPr/>
          <p:nvPr/>
        </p:nvPicPr>
        <p:blipFill>
          <a:blip r:embed="rId5"/>
          <a:stretch>
            <a:fillRect/>
          </a:stretch>
        </p:blipFill>
        <p:spPr>
          <a:xfrm>
            <a:off x="4714876" y="4429132"/>
            <a:ext cx="4429124" cy="2428868"/>
          </a:xfrm>
          <a:prstGeom prst="rect">
            <a:avLst/>
          </a:prstGeom>
        </p:spPr>
      </p:pic>
      <p:sp>
        <p:nvSpPr>
          <p:cNvPr id="11" name="矩形 10"/>
          <p:cNvSpPr/>
          <p:nvPr/>
        </p:nvSpPr>
        <p:spPr>
          <a:xfrm>
            <a:off x="5715008" y="4071942"/>
            <a:ext cx="2492990" cy="369332"/>
          </a:xfrm>
          <a:prstGeom prst="rect">
            <a:avLst/>
          </a:prstGeom>
        </p:spPr>
        <p:txBody>
          <a:bodyPr wrap="none">
            <a:spAutoFit/>
          </a:bodyPr>
          <a:lstStyle/>
          <a:p>
            <a:r>
              <a:rPr lang="zh-TW" altLang="en-US" dirty="0">
                <a:latin typeface="標楷體" pitchFamily="65" charset="-120"/>
                <a:ea typeface="標楷體" pitchFamily="65" charset="-120"/>
              </a:rPr>
              <a:t>影像成功載入</a:t>
            </a:r>
            <a:r>
              <a:rPr lang="en-US" dirty="0">
                <a:latin typeface="標楷體" pitchFamily="65" charset="-120"/>
                <a:ea typeface="標楷體" pitchFamily="65" charset="-120"/>
              </a:rPr>
              <a:t>(</a:t>
            </a:r>
            <a:r>
              <a:rPr lang="zh-TW" altLang="en-US" dirty="0">
                <a:latin typeface="標楷體" pitchFamily="65" charset="-120"/>
                <a:ea typeface="標楷體" pitchFamily="65" charset="-120"/>
              </a:rPr>
              <a:t>影像檔</a:t>
            </a:r>
            <a:r>
              <a:rPr lang="en-US" dirty="0">
                <a:latin typeface="標楷體" pitchFamily="65" charset="-120"/>
                <a:ea typeface="標楷體" pitchFamily="65" charset="-120"/>
              </a:rPr>
              <a:t>)</a:t>
            </a:r>
            <a:endParaRPr lang="zh-TW" altLang="en-US" dirty="0">
              <a:latin typeface="標楷體" pitchFamily="65" charset="-120"/>
              <a:ea typeface="標楷體" pitchFamily="65" charset="-12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內容版面配置區 3" descr="step4播放(影像檔).png"/>
          <p:cNvPicPr>
            <a:picLocks noGrp="1"/>
          </p:cNvPicPr>
          <p:nvPr>
            <p:ph idx="1"/>
          </p:nvPr>
        </p:nvPicPr>
        <p:blipFill>
          <a:blip r:embed="rId2"/>
          <a:stretch>
            <a:fillRect/>
          </a:stretch>
        </p:blipFill>
        <p:spPr>
          <a:xfrm>
            <a:off x="428596" y="1142984"/>
            <a:ext cx="4143403" cy="3786213"/>
          </a:xfrm>
          <a:prstGeom prst="rect">
            <a:avLst/>
          </a:prstGeom>
        </p:spPr>
      </p:pic>
      <p:sp>
        <p:nvSpPr>
          <p:cNvPr id="5" name="矩形 4"/>
          <p:cNvSpPr/>
          <p:nvPr/>
        </p:nvSpPr>
        <p:spPr>
          <a:xfrm>
            <a:off x="1571604" y="428604"/>
            <a:ext cx="1569660" cy="369332"/>
          </a:xfrm>
          <a:prstGeom prst="rect">
            <a:avLst/>
          </a:prstGeom>
        </p:spPr>
        <p:txBody>
          <a:bodyPr wrap="none">
            <a:spAutoFit/>
          </a:bodyPr>
          <a:lstStyle/>
          <a:p>
            <a:r>
              <a:rPr lang="zh-TW" altLang="en-US" dirty="0">
                <a:latin typeface="標楷體" pitchFamily="65" charset="-120"/>
                <a:ea typeface="標楷體" pitchFamily="65" charset="-120"/>
              </a:rPr>
              <a:t>播放</a:t>
            </a:r>
            <a:r>
              <a:rPr lang="en-US" dirty="0">
                <a:latin typeface="標楷體" pitchFamily="65" charset="-120"/>
                <a:ea typeface="標楷體" pitchFamily="65" charset="-120"/>
              </a:rPr>
              <a:t>(</a:t>
            </a:r>
            <a:r>
              <a:rPr lang="zh-TW" altLang="en-US" dirty="0">
                <a:latin typeface="標楷體" pitchFamily="65" charset="-120"/>
                <a:ea typeface="標楷體" pitchFamily="65" charset="-120"/>
              </a:rPr>
              <a:t>影像檔</a:t>
            </a:r>
            <a:r>
              <a:rPr lang="en-US" dirty="0">
                <a:latin typeface="標楷體" pitchFamily="65" charset="-120"/>
                <a:ea typeface="標楷體" pitchFamily="65" charset="-120"/>
              </a:rPr>
              <a:t>)</a:t>
            </a:r>
            <a:endParaRPr lang="zh-TW" altLang="en-US" dirty="0">
              <a:latin typeface="標楷體" pitchFamily="65" charset="-120"/>
              <a:ea typeface="標楷體" pitchFamily="65" charset="-120"/>
            </a:endParaRPr>
          </a:p>
        </p:txBody>
      </p:sp>
      <p:pic>
        <p:nvPicPr>
          <p:cNvPr id="6" name="圖片 5" descr="step5開啟移動物偵測(影像檔).png"/>
          <p:cNvPicPr/>
          <p:nvPr/>
        </p:nvPicPr>
        <p:blipFill>
          <a:blip r:embed="rId3"/>
          <a:stretch>
            <a:fillRect/>
          </a:stretch>
        </p:blipFill>
        <p:spPr>
          <a:xfrm>
            <a:off x="5000628" y="1071546"/>
            <a:ext cx="4143372" cy="3929090"/>
          </a:xfrm>
          <a:prstGeom prst="rect">
            <a:avLst/>
          </a:prstGeom>
        </p:spPr>
      </p:pic>
      <p:sp>
        <p:nvSpPr>
          <p:cNvPr id="7" name="矩形 6"/>
          <p:cNvSpPr/>
          <p:nvPr/>
        </p:nvSpPr>
        <p:spPr>
          <a:xfrm>
            <a:off x="5929322" y="428604"/>
            <a:ext cx="2723823" cy="369332"/>
          </a:xfrm>
          <a:prstGeom prst="rect">
            <a:avLst/>
          </a:prstGeom>
        </p:spPr>
        <p:txBody>
          <a:bodyPr wrap="none">
            <a:spAutoFit/>
          </a:bodyPr>
          <a:lstStyle/>
          <a:p>
            <a:r>
              <a:rPr lang="zh-TW" altLang="en-US" dirty="0">
                <a:latin typeface="標楷體" pitchFamily="65" charset="-120"/>
                <a:ea typeface="標楷體" pitchFamily="65" charset="-120"/>
              </a:rPr>
              <a:t>開啟移動物偵測</a:t>
            </a:r>
            <a:r>
              <a:rPr lang="en-US" dirty="0">
                <a:latin typeface="標楷體" pitchFamily="65" charset="-120"/>
                <a:ea typeface="標楷體" pitchFamily="65" charset="-120"/>
              </a:rPr>
              <a:t>(</a:t>
            </a:r>
            <a:r>
              <a:rPr lang="zh-TW" altLang="en-US" dirty="0">
                <a:latin typeface="標楷體" pitchFamily="65" charset="-120"/>
                <a:ea typeface="標楷體" pitchFamily="65" charset="-120"/>
              </a:rPr>
              <a:t>影像檔</a:t>
            </a:r>
            <a:r>
              <a:rPr lang="en-US" dirty="0">
                <a:latin typeface="標楷體" pitchFamily="65" charset="-120"/>
                <a:ea typeface="標楷體" pitchFamily="65" charset="-120"/>
              </a:rPr>
              <a:t>)</a:t>
            </a:r>
            <a:endParaRPr lang="zh-TW" altLang="en-US" dirty="0">
              <a:latin typeface="標楷體" pitchFamily="65" charset="-120"/>
              <a:ea typeface="標楷體" pitchFamily="65" charset="-12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smtClean="0">
                <a:latin typeface="標楷體" pitchFamily="65" charset="-120"/>
                <a:ea typeface="標楷體" pitchFamily="65" charset="-120"/>
              </a:rPr>
              <a:t>系統實作之來源</a:t>
            </a:r>
            <a:r>
              <a:rPr lang="zh-TW" altLang="en-US" dirty="0">
                <a:latin typeface="標楷體" pitchFamily="65" charset="-120"/>
                <a:ea typeface="標楷體" pitchFamily="65" charset="-120"/>
              </a:rPr>
              <a:t>影像為</a:t>
            </a:r>
            <a:r>
              <a:rPr lang="en-US" dirty="0">
                <a:latin typeface="標楷體" pitchFamily="65" charset="-120"/>
                <a:ea typeface="標楷體" pitchFamily="65" charset="-120"/>
              </a:rPr>
              <a:t>USB-Camera</a:t>
            </a:r>
            <a:endParaRPr lang="zh-TW" altLang="en-US" dirty="0">
              <a:latin typeface="標楷體" pitchFamily="65" charset="-120"/>
              <a:ea typeface="標楷體" pitchFamily="65" charset="-120"/>
            </a:endParaRPr>
          </a:p>
        </p:txBody>
      </p:sp>
      <p:sp>
        <p:nvSpPr>
          <p:cNvPr id="4" name="矩形 3"/>
          <p:cNvSpPr/>
          <p:nvPr/>
        </p:nvSpPr>
        <p:spPr>
          <a:xfrm>
            <a:off x="214282" y="1428736"/>
            <a:ext cx="4572000" cy="646331"/>
          </a:xfrm>
          <a:prstGeom prst="rect">
            <a:avLst/>
          </a:prstGeom>
        </p:spPr>
        <p:txBody>
          <a:bodyPr>
            <a:spAutoFit/>
          </a:bodyPr>
          <a:lstStyle/>
          <a:p>
            <a:r>
              <a:rPr lang="zh-TW" altLang="en-US" dirty="0">
                <a:latin typeface="標楷體" pitchFamily="65" charset="-120"/>
                <a:ea typeface="標楷體" pitchFamily="65" charset="-120"/>
              </a:rPr>
              <a:t>在下拉式選單中選擇</a:t>
            </a:r>
            <a:r>
              <a:rPr lang="en-US" dirty="0">
                <a:latin typeface="標楷體" pitchFamily="65" charset="-120"/>
                <a:ea typeface="標楷體" pitchFamily="65" charset="-120"/>
              </a:rPr>
              <a:t>USB-Cam</a:t>
            </a:r>
            <a:r>
              <a:rPr lang="zh-TW" altLang="en-US" dirty="0">
                <a:latin typeface="標楷體" pitchFamily="65" charset="-120"/>
                <a:ea typeface="標楷體" pitchFamily="65" charset="-120"/>
              </a:rPr>
              <a:t>後播放畫面</a:t>
            </a:r>
            <a:r>
              <a:rPr lang="en-US" dirty="0">
                <a:latin typeface="標楷體" pitchFamily="65" charset="-120"/>
                <a:ea typeface="標楷體" pitchFamily="65" charset="-120"/>
              </a:rPr>
              <a:t>(USB-Cam)</a:t>
            </a:r>
            <a:endParaRPr lang="zh-TW" altLang="en-US" dirty="0">
              <a:latin typeface="標楷體" pitchFamily="65" charset="-120"/>
              <a:ea typeface="標楷體" pitchFamily="65" charset="-120"/>
            </a:endParaRPr>
          </a:p>
        </p:txBody>
      </p:sp>
      <p:pic>
        <p:nvPicPr>
          <p:cNvPr id="5" name="圖片 4" descr="step3播放(USB-Cam).png"/>
          <p:cNvPicPr/>
          <p:nvPr/>
        </p:nvPicPr>
        <p:blipFill>
          <a:blip r:embed="rId2"/>
          <a:stretch>
            <a:fillRect/>
          </a:stretch>
        </p:blipFill>
        <p:spPr>
          <a:xfrm>
            <a:off x="0" y="2071678"/>
            <a:ext cx="4714876" cy="2786082"/>
          </a:xfrm>
          <a:prstGeom prst="rect">
            <a:avLst/>
          </a:prstGeom>
        </p:spPr>
      </p:pic>
      <p:sp>
        <p:nvSpPr>
          <p:cNvPr id="6" name="矩形 5"/>
          <p:cNvSpPr/>
          <p:nvPr/>
        </p:nvSpPr>
        <p:spPr>
          <a:xfrm>
            <a:off x="5715008" y="1428736"/>
            <a:ext cx="2146742" cy="369332"/>
          </a:xfrm>
          <a:prstGeom prst="rect">
            <a:avLst/>
          </a:prstGeom>
        </p:spPr>
        <p:txBody>
          <a:bodyPr wrap="none">
            <a:spAutoFit/>
          </a:bodyPr>
          <a:lstStyle/>
          <a:p>
            <a:r>
              <a:rPr lang="zh-TW" altLang="en-US" dirty="0">
                <a:latin typeface="標楷體" pitchFamily="65" charset="-120"/>
                <a:ea typeface="標楷體" pitchFamily="65" charset="-120"/>
              </a:rPr>
              <a:t>畫面暫停</a:t>
            </a:r>
            <a:r>
              <a:rPr lang="en-US" dirty="0">
                <a:latin typeface="標楷體" pitchFamily="65" charset="-120"/>
                <a:ea typeface="標楷體" pitchFamily="65" charset="-120"/>
              </a:rPr>
              <a:t>(USB-Cam)</a:t>
            </a:r>
            <a:endParaRPr lang="zh-TW" altLang="en-US" dirty="0">
              <a:latin typeface="標楷體" pitchFamily="65" charset="-120"/>
              <a:ea typeface="標楷體" pitchFamily="65" charset="-120"/>
            </a:endParaRPr>
          </a:p>
        </p:txBody>
      </p:sp>
      <p:pic>
        <p:nvPicPr>
          <p:cNvPr id="7" name="圖片 6" descr="step4暫停(USB-Cam).png"/>
          <p:cNvPicPr/>
          <p:nvPr/>
        </p:nvPicPr>
        <p:blipFill>
          <a:blip r:embed="rId3"/>
          <a:stretch>
            <a:fillRect/>
          </a:stretch>
        </p:blipFill>
        <p:spPr>
          <a:xfrm>
            <a:off x="4929190" y="2071678"/>
            <a:ext cx="4214810" cy="285752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標楷體" pitchFamily="65" charset="-120"/>
                <a:ea typeface="標楷體" pitchFamily="65" charset="-120"/>
              </a:rPr>
              <a:t>移動</a:t>
            </a:r>
            <a:r>
              <a:rPr lang="zh-TW" altLang="en-US" dirty="0">
                <a:latin typeface="標楷體" pitchFamily="65" charset="-120"/>
                <a:ea typeface="標楷體" pitchFamily="65" charset="-120"/>
              </a:rPr>
              <a:t>物偵測 </a:t>
            </a:r>
            <a:r>
              <a:rPr lang="en-US" dirty="0">
                <a:latin typeface="標楷體" pitchFamily="65" charset="-120"/>
                <a:ea typeface="標楷體" pitchFamily="65" charset="-120"/>
              </a:rPr>
              <a:t>(USB-Cam)</a:t>
            </a:r>
            <a:endParaRPr lang="zh-TW" altLang="en-US" dirty="0">
              <a:latin typeface="標楷體" pitchFamily="65" charset="-120"/>
              <a:ea typeface="標楷體" pitchFamily="65" charset="-120"/>
            </a:endParaRPr>
          </a:p>
        </p:txBody>
      </p:sp>
      <p:pic>
        <p:nvPicPr>
          <p:cNvPr id="4" name="圖片 3" descr="step5移動物偵測(未偵測到)(USB-Cam).png"/>
          <p:cNvPicPr/>
          <p:nvPr/>
        </p:nvPicPr>
        <p:blipFill>
          <a:blip r:embed="rId2"/>
          <a:stretch>
            <a:fillRect/>
          </a:stretch>
        </p:blipFill>
        <p:spPr>
          <a:xfrm>
            <a:off x="0" y="1857364"/>
            <a:ext cx="4500562" cy="3857652"/>
          </a:xfrm>
          <a:prstGeom prst="rect">
            <a:avLst/>
          </a:prstGeom>
        </p:spPr>
      </p:pic>
      <p:pic>
        <p:nvPicPr>
          <p:cNvPr id="5" name="圖片 4" descr="step5移動物偵測(偵測到)(USB-Cam).png"/>
          <p:cNvPicPr/>
          <p:nvPr/>
        </p:nvPicPr>
        <p:blipFill>
          <a:blip r:embed="rId3"/>
          <a:stretch>
            <a:fillRect/>
          </a:stretch>
        </p:blipFill>
        <p:spPr>
          <a:xfrm>
            <a:off x="4714876" y="1857364"/>
            <a:ext cx="4429124" cy="3786214"/>
          </a:xfrm>
          <a:prstGeom prst="rect">
            <a:avLst/>
          </a:prstGeom>
        </p:spPr>
      </p:pic>
      <p:sp>
        <p:nvSpPr>
          <p:cNvPr id="6" name="矩形 5"/>
          <p:cNvSpPr/>
          <p:nvPr/>
        </p:nvSpPr>
        <p:spPr>
          <a:xfrm>
            <a:off x="1000100" y="1357298"/>
            <a:ext cx="2031325" cy="369332"/>
          </a:xfrm>
          <a:prstGeom prst="rect">
            <a:avLst/>
          </a:prstGeom>
        </p:spPr>
        <p:txBody>
          <a:bodyPr wrap="none">
            <a:spAutoFit/>
          </a:bodyPr>
          <a:lstStyle/>
          <a:p>
            <a:r>
              <a:rPr lang="en-US" dirty="0" smtClean="0">
                <a:latin typeface="標楷體" pitchFamily="65" charset="-120"/>
                <a:ea typeface="標楷體" pitchFamily="65" charset="-120"/>
              </a:rPr>
              <a:t>(</a:t>
            </a:r>
            <a:r>
              <a:rPr lang="zh-TW" altLang="en-US" dirty="0">
                <a:latin typeface="標楷體" pitchFamily="65" charset="-120"/>
                <a:ea typeface="標楷體" pitchFamily="65" charset="-120"/>
              </a:rPr>
              <a:t>未偵測到移動物</a:t>
            </a:r>
            <a:r>
              <a:rPr lang="en-US" dirty="0">
                <a:latin typeface="標楷體" pitchFamily="65" charset="-120"/>
                <a:ea typeface="標楷體" pitchFamily="65" charset="-120"/>
              </a:rPr>
              <a:t>)</a:t>
            </a:r>
            <a:endParaRPr lang="zh-TW" altLang="en-US" dirty="0">
              <a:latin typeface="標楷體" pitchFamily="65" charset="-120"/>
              <a:ea typeface="標楷體" pitchFamily="65" charset="-120"/>
            </a:endParaRPr>
          </a:p>
        </p:txBody>
      </p:sp>
      <p:sp>
        <p:nvSpPr>
          <p:cNvPr id="7" name="矩形 6"/>
          <p:cNvSpPr/>
          <p:nvPr/>
        </p:nvSpPr>
        <p:spPr>
          <a:xfrm>
            <a:off x="6072198" y="1357298"/>
            <a:ext cx="2031325" cy="369332"/>
          </a:xfrm>
          <a:prstGeom prst="rect">
            <a:avLst/>
          </a:prstGeom>
        </p:spPr>
        <p:txBody>
          <a:bodyPr wrap="none">
            <a:spAutoFit/>
          </a:bodyPr>
          <a:lstStyle/>
          <a:p>
            <a:r>
              <a:rPr lang="en-US" dirty="0">
                <a:latin typeface="標楷體" pitchFamily="65" charset="-120"/>
                <a:ea typeface="標楷體" pitchFamily="65" charset="-120"/>
              </a:rPr>
              <a:t>(</a:t>
            </a:r>
            <a:r>
              <a:rPr lang="zh-TW" altLang="en-US" dirty="0">
                <a:latin typeface="標楷體" pitchFamily="65" charset="-120"/>
                <a:ea typeface="標楷體" pitchFamily="65" charset="-120"/>
              </a:rPr>
              <a:t>已偵測到移動物</a:t>
            </a:r>
            <a:r>
              <a:rPr lang="en-US" dirty="0">
                <a:latin typeface="標楷體" pitchFamily="65" charset="-120"/>
                <a:ea typeface="標楷體" pitchFamily="65" charset="-120"/>
              </a:rPr>
              <a:t>)</a:t>
            </a:r>
            <a:endParaRPr lang="zh-TW" altLang="en-US" dirty="0">
              <a:latin typeface="標楷體" pitchFamily="65" charset="-120"/>
              <a:ea typeface="標楷體" pitchFamily="65" charset="-12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latin typeface="標楷體" pitchFamily="65" charset="-120"/>
                <a:ea typeface="標楷體" pitchFamily="65" charset="-120"/>
              </a:rPr>
              <a:t>開啟人臉偵測</a:t>
            </a:r>
            <a:r>
              <a:rPr lang="en-US" dirty="0">
                <a:latin typeface="標楷體" pitchFamily="65" charset="-120"/>
                <a:ea typeface="標楷體" pitchFamily="65" charset="-120"/>
              </a:rPr>
              <a:t> (USB-Cam)</a:t>
            </a:r>
            <a:endParaRPr lang="zh-TW" altLang="en-US" dirty="0">
              <a:latin typeface="標楷體" pitchFamily="65" charset="-120"/>
              <a:ea typeface="標楷體" pitchFamily="65" charset="-120"/>
            </a:endParaRPr>
          </a:p>
        </p:txBody>
      </p:sp>
      <p:pic>
        <p:nvPicPr>
          <p:cNvPr id="4" name="內容版面配置區 3" descr="step6人臉偵測(偵測到)(USB-Cam).png"/>
          <p:cNvPicPr>
            <a:picLocks noGrp="1"/>
          </p:cNvPicPr>
          <p:nvPr>
            <p:ph idx="1"/>
          </p:nvPr>
        </p:nvPicPr>
        <p:blipFill>
          <a:blip r:embed="rId2"/>
          <a:stretch>
            <a:fillRect/>
          </a:stretch>
        </p:blipFill>
        <p:spPr>
          <a:xfrm>
            <a:off x="1328393" y="1600200"/>
            <a:ext cx="6487214" cy="4525963"/>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28596" y="214290"/>
            <a:ext cx="8229600" cy="1143000"/>
          </a:xfrm>
        </p:spPr>
        <p:txBody>
          <a:bodyPr>
            <a:normAutofit/>
          </a:bodyPr>
          <a:lstStyle/>
          <a:p>
            <a:r>
              <a:rPr lang="zh-TW" altLang="en-US" dirty="0" smtClean="0">
                <a:latin typeface="標楷體" pitchFamily="65" charset="-120"/>
                <a:ea typeface="標楷體" pitchFamily="65" charset="-120"/>
              </a:rPr>
              <a:t>單一來源影像流程圖</a:t>
            </a:r>
            <a:endParaRPr lang="zh-TW" altLang="en-US" dirty="0">
              <a:latin typeface="標楷體" pitchFamily="65" charset="-120"/>
              <a:ea typeface="標楷體" pitchFamily="65" charset="-120"/>
            </a:endParaRPr>
          </a:p>
        </p:txBody>
      </p:sp>
      <p:pic>
        <p:nvPicPr>
          <p:cNvPr id="4" name="內容版面配置區 3" descr="流程圖.png"/>
          <p:cNvPicPr>
            <a:picLocks noGrp="1"/>
          </p:cNvPicPr>
          <p:nvPr>
            <p:ph idx="1"/>
          </p:nvPr>
        </p:nvPicPr>
        <p:blipFill>
          <a:blip r:embed="rId2"/>
          <a:stretch>
            <a:fillRect/>
          </a:stretch>
        </p:blipFill>
        <p:spPr>
          <a:xfrm>
            <a:off x="714348" y="2214554"/>
            <a:ext cx="7983065" cy="3829585"/>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標楷體" pitchFamily="65" charset="-120"/>
                <a:ea typeface="標楷體" pitchFamily="65" charset="-120"/>
              </a:rPr>
              <a:t>多個來源影像流程圖</a:t>
            </a:r>
            <a:endParaRPr lang="zh-TW" altLang="en-US" dirty="0">
              <a:latin typeface="標楷體" pitchFamily="65" charset="-120"/>
              <a:ea typeface="標楷體" pitchFamily="65" charset="-120"/>
            </a:endParaRPr>
          </a:p>
        </p:txBody>
      </p:sp>
      <p:pic>
        <p:nvPicPr>
          <p:cNvPr id="4" name="內容版面配置區 3" descr="流程圖(多重).png"/>
          <p:cNvPicPr>
            <a:picLocks noGrp="1"/>
          </p:cNvPicPr>
          <p:nvPr>
            <p:ph idx="1"/>
          </p:nvPr>
        </p:nvPicPr>
        <p:blipFill>
          <a:blip r:embed="rId2"/>
          <a:stretch>
            <a:fillRect/>
          </a:stretch>
        </p:blipFill>
        <p:spPr>
          <a:xfrm>
            <a:off x="457200" y="2314352"/>
            <a:ext cx="8229600" cy="3097658"/>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smtClean="0">
                <a:latin typeface="標楷體" pitchFamily="65" charset="-120"/>
                <a:ea typeface="標楷體" pitchFamily="65" charset="-120"/>
              </a:rPr>
              <a:t>結論</a:t>
            </a:r>
            <a:endParaRPr lang="zh-TW" altLang="en-US" dirty="0">
              <a:latin typeface="標楷體" pitchFamily="65" charset="-120"/>
              <a:ea typeface="標楷體" pitchFamily="65" charset="-120"/>
            </a:endParaRPr>
          </a:p>
        </p:txBody>
      </p:sp>
      <p:sp>
        <p:nvSpPr>
          <p:cNvPr id="3" name="內容版面配置區 2"/>
          <p:cNvSpPr>
            <a:spLocks noGrp="1"/>
          </p:cNvSpPr>
          <p:nvPr>
            <p:ph idx="1"/>
          </p:nvPr>
        </p:nvSpPr>
        <p:spPr/>
        <p:txBody>
          <a:bodyPr>
            <a:normAutofit/>
          </a:bodyPr>
          <a:lstStyle/>
          <a:p>
            <a:pPr>
              <a:defRPr/>
            </a:pPr>
            <a:r>
              <a:rPr lang="zh-TW" altLang="en-US" dirty="0" smtClean="0">
                <a:latin typeface="標楷體" pitchFamily="65" charset="-120"/>
                <a:ea typeface="標楷體" pitchFamily="65" charset="-120"/>
              </a:rPr>
              <a:t>在</a:t>
            </a:r>
            <a:r>
              <a:rPr lang="zh-TW" altLang="en-US" dirty="0" smtClean="0">
                <a:latin typeface="標楷體" pitchFamily="65" charset="-120"/>
                <a:ea typeface="標楷體" pitchFamily="65" charset="-120"/>
              </a:rPr>
              <a:t>實驗過程中雖然可以同時處理多個來源影像，但會受限於硬體的設備，好在現今電腦設備的運算能力與價格皆能在合理範圍內達到良好的效果，未來城市的反恐、安全上的需要，會導致監視設備架設的比例上升，因此，將有特殊事件的影像擷取，能大幅降低安全管理上的支出。</a:t>
            </a:r>
            <a:endParaRPr lang="en-US" altLang="zh-TW" dirty="0" smtClean="0">
              <a:latin typeface="標楷體" pitchFamily="65" charset="-120"/>
              <a:ea typeface="標楷體" pitchFamily="65" charset="-12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smtClean="0">
                <a:latin typeface="標楷體" pitchFamily="65" charset="-120"/>
                <a:ea typeface="標楷體" pitchFamily="65" charset="-120"/>
              </a:rPr>
              <a:t>摘要</a:t>
            </a:r>
            <a:endParaRPr lang="zh-TW" altLang="en-US" dirty="0">
              <a:latin typeface="標楷體" pitchFamily="65" charset="-120"/>
              <a:ea typeface="標楷體" pitchFamily="65" charset="-120"/>
            </a:endParaRPr>
          </a:p>
        </p:txBody>
      </p:sp>
      <p:sp>
        <p:nvSpPr>
          <p:cNvPr id="3" name="內容版面配置區 2"/>
          <p:cNvSpPr>
            <a:spLocks noGrp="1"/>
          </p:cNvSpPr>
          <p:nvPr>
            <p:ph idx="1"/>
          </p:nvPr>
        </p:nvSpPr>
        <p:spPr/>
        <p:txBody>
          <a:bodyPr/>
          <a:lstStyle/>
          <a:p>
            <a:r>
              <a:rPr lang="zh-TW" altLang="en-US" dirty="0" smtClean="0">
                <a:latin typeface="標楷體" pitchFamily="65" charset="-120"/>
                <a:ea typeface="標楷體" pitchFamily="65" charset="-120"/>
              </a:rPr>
              <a:t>本</a:t>
            </a:r>
            <a:r>
              <a:rPr lang="zh-TW" altLang="en-US" dirty="0">
                <a:latin typeface="標楷體" pitchFamily="65" charset="-120"/>
                <a:ea typeface="標楷體" pitchFamily="65" charset="-120"/>
              </a:rPr>
              <a:t>專題為一多執行緒</a:t>
            </a:r>
            <a:r>
              <a:rPr lang="en-US" dirty="0">
                <a:latin typeface="標楷體" pitchFamily="65" charset="-120"/>
                <a:ea typeface="標楷體" pitchFamily="65" charset="-120"/>
              </a:rPr>
              <a:t>(Multi-thread)</a:t>
            </a:r>
            <a:r>
              <a:rPr lang="zh-TW" altLang="en-US" dirty="0">
                <a:latin typeface="標楷體" pitchFamily="65" charset="-120"/>
                <a:ea typeface="標楷體" pitchFamily="65" charset="-120"/>
              </a:rPr>
              <a:t>架構</a:t>
            </a:r>
            <a:r>
              <a:rPr lang="zh-TW" altLang="en-US" dirty="0" smtClean="0">
                <a:latin typeface="標楷體" pitchFamily="65" charset="-120"/>
                <a:ea typeface="標楷體" pitchFamily="65" charset="-120"/>
              </a:rPr>
              <a:t>下的監</a:t>
            </a:r>
            <a:r>
              <a:rPr lang="zh-TW" altLang="en-US" dirty="0">
                <a:latin typeface="標楷體" pitchFamily="65" charset="-120"/>
                <a:ea typeface="標楷體" pitchFamily="65" charset="-120"/>
              </a:rPr>
              <a:t>控系統，透過多執行緒來同時控制不同來源影像</a:t>
            </a:r>
            <a:r>
              <a:rPr lang="en-US" dirty="0">
                <a:latin typeface="標楷體" pitchFamily="65" charset="-120"/>
                <a:ea typeface="標楷體" pitchFamily="65" charset="-120"/>
              </a:rPr>
              <a:t>(</a:t>
            </a:r>
            <a:r>
              <a:rPr lang="zh-TW" altLang="en-US" dirty="0">
                <a:latin typeface="標楷體" pitchFamily="65" charset="-120"/>
                <a:ea typeface="標楷體" pitchFamily="65" charset="-120"/>
              </a:rPr>
              <a:t>例如</a:t>
            </a:r>
            <a:r>
              <a:rPr lang="en-US" dirty="0">
                <a:latin typeface="標楷體" pitchFamily="65" charset="-120"/>
                <a:ea typeface="標楷體" pitchFamily="65" charset="-120"/>
              </a:rPr>
              <a:t>:</a:t>
            </a:r>
            <a:r>
              <a:rPr lang="zh-TW" altLang="en-US" dirty="0">
                <a:latin typeface="標楷體" pitchFamily="65" charset="-120"/>
                <a:ea typeface="標楷體" pitchFamily="65" charset="-120"/>
              </a:rPr>
              <a:t>影像檔、</a:t>
            </a:r>
            <a:r>
              <a:rPr lang="en-US" dirty="0">
                <a:latin typeface="標楷體" pitchFamily="65" charset="-120"/>
                <a:ea typeface="標楷體" pitchFamily="65" charset="-120"/>
              </a:rPr>
              <a:t>IP</a:t>
            </a:r>
            <a:r>
              <a:rPr lang="zh-TW" altLang="en-US" dirty="0">
                <a:latin typeface="標楷體" pitchFamily="65" charset="-120"/>
                <a:ea typeface="標楷體" pitchFamily="65" charset="-120"/>
              </a:rPr>
              <a:t>攝影機、</a:t>
            </a:r>
            <a:r>
              <a:rPr lang="en-US" dirty="0">
                <a:latin typeface="標楷體" pitchFamily="65" charset="-120"/>
                <a:ea typeface="標楷體" pitchFamily="65" charset="-120"/>
              </a:rPr>
              <a:t>USB</a:t>
            </a:r>
            <a:r>
              <a:rPr lang="zh-TW" altLang="en-US" dirty="0">
                <a:latin typeface="標楷體" pitchFamily="65" charset="-120"/>
                <a:ea typeface="標楷體" pitchFamily="65" charset="-120"/>
              </a:rPr>
              <a:t>攝影機</a:t>
            </a:r>
            <a:r>
              <a:rPr lang="en-US" dirty="0">
                <a:latin typeface="標楷體" pitchFamily="65" charset="-120"/>
                <a:ea typeface="標楷體" pitchFamily="65" charset="-120"/>
              </a:rPr>
              <a:t>)</a:t>
            </a:r>
            <a:r>
              <a:rPr lang="zh-TW" altLang="en-US" dirty="0">
                <a:latin typeface="標楷體" pitchFamily="65" charset="-120"/>
                <a:ea typeface="標楷體" pitchFamily="65" charset="-120"/>
              </a:rPr>
              <a:t>，使得在單一伺服器能對不同影像進行即時處理如人臉偵測、移動物體偵測，並將事件發生的畫面記錄下來供管理人員檢視。</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zh-TW" altLang="en-US" dirty="0" smtClean="0">
                <a:latin typeface="標楷體" pitchFamily="65" charset="-120"/>
                <a:ea typeface="標楷體" pitchFamily="65" charset="-120"/>
              </a:rPr>
              <a:t>其中，在實作多執行緒架構使用到了</a:t>
            </a:r>
            <a:r>
              <a:rPr lang="en-US" dirty="0" smtClean="0">
                <a:latin typeface="標楷體" pitchFamily="65" charset="-120"/>
                <a:ea typeface="標楷體" pitchFamily="65" charset="-120"/>
              </a:rPr>
              <a:t>wxWidgets</a:t>
            </a:r>
            <a:r>
              <a:rPr lang="zh-TW" altLang="en-US" dirty="0" smtClean="0">
                <a:latin typeface="標楷體" pitchFamily="65" charset="-120"/>
                <a:ea typeface="標楷體" pitchFamily="65" charset="-120"/>
              </a:rPr>
              <a:t>提供的函式庫</a:t>
            </a:r>
            <a:r>
              <a:rPr lang="en-US" dirty="0" smtClean="0">
                <a:latin typeface="標楷體" pitchFamily="65" charset="-120"/>
                <a:ea typeface="標楷體" pitchFamily="65" charset="-120"/>
              </a:rPr>
              <a:t>;</a:t>
            </a:r>
            <a:r>
              <a:rPr lang="zh-TW" altLang="en-US" dirty="0" smtClean="0">
                <a:latin typeface="標楷體" pitchFamily="65" charset="-120"/>
                <a:ea typeface="標楷體" pitchFamily="65" charset="-120"/>
              </a:rPr>
              <a:t>系統中使用到的人臉偵測功能是使用開放源碼</a:t>
            </a:r>
            <a:r>
              <a:rPr lang="en-US" dirty="0" err="1" smtClean="0">
                <a:latin typeface="標楷體" pitchFamily="65" charset="-120"/>
                <a:ea typeface="標楷體" pitchFamily="65" charset="-120"/>
              </a:rPr>
              <a:t>OpenCV</a:t>
            </a:r>
            <a:r>
              <a:rPr lang="zh-TW" altLang="en-US" dirty="0" smtClean="0">
                <a:latin typeface="標楷體" pitchFamily="65" charset="-120"/>
                <a:ea typeface="標楷體" pitchFamily="65" charset="-120"/>
              </a:rPr>
              <a:t>所提供的函式，透過上述兩者簡化了系統開發的複雜度與加快系統開發。</a:t>
            </a:r>
            <a:endParaRPr lang="en-US" altLang="zh-TW" dirty="0" smtClean="0">
              <a:latin typeface="標楷體" pitchFamily="65" charset="-120"/>
              <a:ea typeface="標楷體" pitchFamily="65" charset="-120"/>
            </a:endParaRPr>
          </a:p>
          <a:p>
            <a:endParaRPr lang="zh-TW" altLang="en-US" dirty="0" smtClean="0">
              <a:latin typeface="標楷體" pitchFamily="65" charset="-120"/>
              <a:ea typeface="標楷體" pitchFamily="65" charset="-120"/>
            </a:endParaRPr>
          </a:p>
          <a:p>
            <a:endParaRPr lang="zh-TW" altLang="en-US" dirty="0" smtClean="0">
              <a:latin typeface="標楷體" pitchFamily="65" charset="-120"/>
              <a:ea typeface="標楷體" pitchFamily="65" charset="-120"/>
            </a:endParaRP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zh-TW" altLang="en-US" dirty="0" smtClean="0">
                <a:latin typeface="標楷體" pitchFamily="65" charset="-120"/>
                <a:ea typeface="標楷體" pitchFamily="65" charset="-120"/>
              </a:rPr>
              <a:t>最後，為了讓擁有不同情況下環境的影像能夠正確地辨別出移動物體</a:t>
            </a:r>
            <a:r>
              <a:rPr lang="en-US" dirty="0" smtClean="0">
                <a:latin typeface="標楷體" pitchFamily="65" charset="-120"/>
                <a:ea typeface="標楷體" pitchFamily="65" charset="-120"/>
              </a:rPr>
              <a:t>(</a:t>
            </a:r>
            <a:r>
              <a:rPr lang="zh-TW" altLang="en-US" dirty="0" smtClean="0">
                <a:latin typeface="標楷體" pitchFamily="65" charset="-120"/>
                <a:ea typeface="標楷體" pitchFamily="65" charset="-120"/>
              </a:rPr>
              <a:t>影像會有光線不同的變化</a:t>
            </a:r>
            <a:r>
              <a:rPr lang="en-US" dirty="0" smtClean="0">
                <a:latin typeface="標楷體" pitchFamily="65" charset="-120"/>
                <a:ea typeface="標楷體" pitchFamily="65" charset="-120"/>
              </a:rPr>
              <a:t>)</a:t>
            </a:r>
            <a:r>
              <a:rPr lang="zh-TW" altLang="en-US" dirty="0" smtClean="0">
                <a:latin typeface="標楷體" pitchFamily="65" charset="-120"/>
                <a:ea typeface="標楷體" pitchFamily="65" charset="-120"/>
              </a:rPr>
              <a:t>，使得偵測的正確率提高，在此，我們選擇了高斯混合模型</a:t>
            </a:r>
            <a:r>
              <a:rPr lang="en-US" dirty="0" smtClean="0">
                <a:latin typeface="標楷體" pitchFamily="65" charset="-120"/>
                <a:ea typeface="標楷體" pitchFamily="65" charset="-120"/>
              </a:rPr>
              <a:t>(Gaussian Mixture Model)</a:t>
            </a:r>
            <a:r>
              <a:rPr lang="zh-TW" altLang="en-US" dirty="0" smtClean="0">
                <a:latin typeface="標楷體" pitchFamily="65" charset="-120"/>
                <a:ea typeface="標楷體" pitchFamily="65" charset="-120"/>
              </a:rPr>
              <a:t>來進行移動物體偵測。它會建立前景</a:t>
            </a:r>
            <a:r>
              <a:rPr lang="en-US" dirty="0" smtClean="0">
                <a:latin typeface="標楷體" pitchFamily="65" charset="-120"/>
                <a:ea typeface="標楷體" pitchFamily="65" charset="-120"/>
              </a:rPr>
              <a:t>(</a:t>
            </a:r>
            <a:r>
              <a:rPr lang="zh-TW" altLang="en-US" dirty="0" smtClean="0">
                <a:latin typeface="標楷體" pitchFamily="65" charset="-120"/>
                <a:ea typeface="標楷體" pitchFamily="65" charset="-120"/>
              </a:rPr>
              <a:t>移動物體</a:t>
            </a:r>
            <a:r>
              <a:rPr lang="en-US" dirty="0" smtClean="0">
                <a:latin typeface="標楷體" pitchFamily="65" charset="-120"/>
                <a:ea typeface="標楷體" pitchFamily="65" charset="-120"/>
              </a:rPr>
              <a:t>)</a:t>
            </a:r>
            <a:r>
              <a:rPr lang="zh-TW" altLang="en-US" dirty="0" smtClean="0">
                <a:latin typeface="標楷體" pitchFamily="65" charset="-120"/>
                <a:ea typeface="標楷體" pitchFamily="65" charset="-120"/>
              </a:rPr>
              <a:t>與背景</a:t>
            </a:r>
            <a:r>
              <a:rPr lang="en-US" dirty="0" smtClean="0">
                <a:latin typeface="標楷體" pitchFamily="65" charset="-120"/>
                <a:ea typeface="標楷體" pitchFamily="65" charset="-120"/>
              </a:rPr>
              <a:t>(</a:t>
            </a:r>
            <a:r>
              <a:rPr lang="zh-TW" altLang="en-US" dirty="0" smtClean="0">
                <a:latin typeface="標楷體" pitchFamily="65" charset="-120"/>
                <a:ea typeface="標楷體" pitchFamily="65" charset="-120"/>
              </a:rPr>
              <a:t>非移動物體</a:t>
            </a:r>
            <a:r>
              <a:rPr lang="en-US" dirty="0" smtClean="0">
                <a:latin typeface="標楷體" pitchFamily="65" charset="-120"/>
                <a:ea typeface="標楷體" pitchFamily="65" charset="-120"/>
              </a:rPr>
              <a:t>)</a:t>
            </a:r>
            <a:r>
              <a:rPr lang="zh-TW" altLang="en-US" dirty="0" smtClean="0">
                <a:latin typeface="標楷體" pitchFamily="65" charset="-120"/>
                <a:ea typeface="標楷體" pitchFamily="65" charset="-120"/>
              </a:rPr>
              <a:t>，達到辨別畫面中有無移動物體。</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latin typeface="標楷體" pitchFamily="65" charset="-120"/>
                <a:ea typeface="標楷體" pitchFamily="65" charset="-120"/>
              </a:rPr>
              <a:t>目的</a:t>
            </a:r>
          </a:p>
        </p:txBody>
      </p:sp>
      <p:sp>
        <p:nvSpPr>
          <p:cNvPr id="3" name="內容版面配置區 2"/>
          <p:cNvSpPr>
            <a:spLocks noGrp="1"/>
          </p:cNvSpPr>
          <p:nvPr>
            <p:ph idx="1"/>
          </p:nvPr>
        </p:nvSpPr>
        <p:spPr>
          <a:xfrm>
            <a:off x="457200" y="1285860"/>
            <a:ext cx="8229600" cy="5286412"/>
          </a:xfrm>
        </p:spPr>
        <p:txBody>
          <a:bodyPr>
            <a:normAutofit/>
          </a:bodyPr>
          <a:lstStyle/>
          <a:p>
            <a:r>
              <a:rPr lang="zh-TW" altLang="en-US" dirty="0" smtClean="0">
                <a:latin typeface="標楷體" pitchFamily="65" charset="-120"/>
                <a:ea typeface="標楷體" pitchFamily="65" charset="-120"/>
              </a:rPr>
              <a:t>一</a:t>
            </a:r>
            <a:r>
              <a:rPr lang="zh-TW" altLang="en-US" dirty="0">
                <a:latin typeface="標楷體" pitchFamily="65" charset="-120"/>
                <a:ea typeface="標楷體" pitchFamily="65" charset="-120"/>
              </a:rPr>
              <a:t>開始只是在系上開的課中，學習到如何控制一隻攝影機的程式</a:t>
            </a:r>
            <a:r>
              <a:rPr lang="en-US" dirty="0">
                <a:latin typeface="標楷體" pitchFamily="65" charset="-120"/>
                <a:ea typeface="標楷體" pitchFamily="65" charset="-120"/>
              </a:rPr>
              <a:t>(</a:t>
            </a:r>
            <a:r>
              <a:rPr lang="zh-TW" altLang="en-US" dirty="0">
                <a:latin typeface="標楷體" pitchFamily="65" charset="-120"/>
                <a:ea typeface="標楷體" pitchFamily="65" charset="-120"/>
              </a:rPr>
              <a:t>也未使用多執行緒</a:t>
            </a:r>
            <a:r>
              <a:rPr lang="en-US" dirty="0">
                <a:latin typeface="標楷體" pitchFamily="65" charset="-120"/>
                <a:ea typeface="標楷體" pitchFamily="65" charset="-120"/>
              </a:rPr>
              <a:t>)</a:t>
            </a:r>
            <a:r>
              <a:rPr lang="zh-TW" altLang="en-US" dirty="0">
                <a:latin typeface="標楷體" pitchFamily="65" charset="-120"/>
                <a:ea typeface="標楷體" pitchFamily="65" charset="-120"/>
              </a:rPr>
              <a:t>，到了後來受到教授的啟發，才有了將原本的程式擴展成現在這個系統的想法</a:t>
            </a:r>
            <a:r>
              <a:rPr lang="zh-TW" altLang="en-US" dirty="0" smtClean="0">
                <a:latin typeface="標楷體" pitchFamily="65" charset="-120"/>
                <a:ea typeface="標楷體" pitchFamily="65" charset="-120"/>
              </a:rPr>
              <a:t>。</a:t>
            </a:r>
            <a:endParaRPr lang="en-US" altLang="zh-TW" dirty="0" smtClean="0">
              <a:latin typeface="標楷體" pitchFamily="65" charset="-120"/>
              <a:ea typeface="標楷體" pitchFamily="65" charset="-120"/>
            </a:endParaRPr>
          </a:p>
          <a:p>
            <a:endParaRPr lang="zh-TW" altLang="en-US" dirty="0">
              <a:latin typeface="標楷體" pitchFamily="65" charset="-120"/>
              <a:ea typeface="標楷體" pitchFamily="65" charset="-12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zh-TW" altLang="en-US" dirty="0" smtClean="0">
                <a:latin typeface="標楷體" pitchFamily="65" charset="-120"/>
                <a:ea typeface="標楷體" pitchFamily="65" charset="-120"/>
              </a:rPr>
              <a:t>透過</a:t>
            </a:r>
            <a:r>
              <a:rPr lang="en-US" dirty="0" smtClean="0">
                <a:latin typeface="標楷體" pitchFamily="65" charset="-120"/>
                <a:ea typeface="標楷體" pitchFamily="65" charset="-120"/>
              </a:rPr>
              <a:t>wxWidgets</a:t>
            </a:r>
            <a:r>
              <a:rPr lang="zh-TW" altLang="en-US" dirty="0" smtClean="0">
                <a:latin typeface="標楷體" pitchFamily="65" charset="-120"/>
                <a:ea typeface="標楷體" pitchFamily="65" charset="-120"/>
              </a:rPr>
              <a:t>來大幅降低實作多執行緒的困難，讓監控系統能夠進行人臉偵測、移動物體偵測，並且不局限在一台攝影機上，而是可以同時對不同來源影像操作，最後，將有異常事件的影像加以保存起來，希望以本程式為例，使得安全監控變得更加簡單。</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latin typeface="標楷體" pitchFamily="65" charset="-120"/>
                <a:ea typeface="標楷體" pitchFamily="65" charset="-120"/>
              </a:rPr>
              <a:t>多執行緒簡介</a:t>
            </a:r>
          </a:p>
        </p:txBody>
      </p:sp>
      <p:sp>
        <p:nvSpPr>
          <p:cNvPr id="3" name="內容版面配置區 2"/>
          <p:cNvSpPr>
            <a:spLocks noGrp="1"/>
          </p:cNvSpPr>
          <p:nvPr>
            <p:ph idx="1"/>
          </p:nvPr>
        </p:nvSpPr>
        <p:spPr/>
        <p:txBody>
          <a:bodyPr>
            <a:normAutofit/>
          </a:bodyPr>
          <a:lstStyle/>
          <a:p>
            <a:r>
              <a:rPr lang="zh-TW" altLang="en-US" dirty="0" smtClean="0">
                <a:latin typeface="標楷體" pitchFamily="65" charset="-120"/>
                <a:ea typeface="標楷體" pitchFamily="65" charset="-120"/>
              </a:rPr>
              <a:t>多</a:t>
            </a:r>
            <a:r>
              <a:rPr lang="zh-TW" altLang="en-US" dirty="0">
                <a:latin typeface="標楷體" pitchFamily="65" charset="-120"/>
                <a:ea typeface="標楷體" pitchFamily="65" charset="-120"/>
              </a:rPr>
              <a:t>執行緒</a:t>
            </a:r>
            <a:r>
              <a:rPr lang="en-US" dirty="0">
                <a:latin typeface="標楷體" pitchFamily="65" charset="-120"/>
                <a:ea typeface="標楷體" pitchFamily="65" charset="-120"/>
              </a:rPr>
              <a:t>(Multi-threading</a:t>
            </a:r>
            <a:r>
              <a:rPr lang="en-US" dirty="0" smtClean="0">
                <a:latin typeface="標楷體" pitchFamily="65" charset="-120"/>
                <a:ea typeface="標楷體" pitchFamily="65" charset="-120"/>
              </a:rPr>
              <a:t>)</a:t>
            </a:r>
            <a:r>
              <a:rPr lang="zh-TW" altLang="en-US" dirty="0" smtClean="0">
                <a:latin typeface="標楷體" pitchFamily="65" charset="-120"/>
                <a:ea typeface="標楷體" pitchFamily="65" charset="-120"/>
              </a:rPr>
              <a:t>，</a:t>
            </a:r>
            <a:r>
              <a:rPr lang="zh-TW" altLang="en-US" dirty="0">
                <a:latin typeface="標楷體" pitchFamily="65" charset="-120"/>
                <a:ea typeface="標楷體" pitchFamily="65" charset="-120"/>
              </a:rPr>
              <a:t>是指在軟體或是硬體上能夠同時產生多個執行緒並且執行的技術。而電腦因為有硬體的支援而能夠同一時間執行多個執行緒，進而提升整體處理效能。</a:t>
            </a:r>
          </a:p>
          <a:p>
            <a:endParaRPr lang="zh-TW" altLang="en-US" dirty="0">
              <a:latin typeface="標楷體" pitchFamily="65" charset="-120"/>
              <a:ea typeface="標楷體" pitchFamily="65" charset="-12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zh-TW" altLang="en-US" dirty="0" smtClean="0">
                <a:latin typeface="標楷體" pitchFamily="65" charset="-120"/>
                <a:ea typeface="標楷體" pitchFamily="65" charset="-120"/>
              </a:rPr>
              <a:t>由於處理器單一時間只能執行一個執行緒，但是作業系統也可以透過快速的在不同執行緒之間進行切換執行，而因為切換的時間間隔很小，來給使用者造成一種多個執行緒同時被執行的錯覺，實際上同一時間還是只執行一個執行緒，這樣的程式執行機制被稱為「軟體上的多執行緒」。</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altLang="zh-TW" dirty="0" smtClean="0">
                <a:latin typeface="標楷體" pitchFamily="65" charset="-120"/>
                <a:ea typeface="標楷體" pitchFamily="65" charset="-120"/>
              </a:rPr>
              <a:t>	</a:t>
            </a:r>
            <a:r>
              <a:rPr lang="zh-TW" altLang="en-US" dirty="0" smtClean="0">
                <a:latin typeface="標楷體" pitchFamily="65" charset="-120"/>
                <a:ea typeface="標楷體" pitchFamily="65" charset="-120"/>
              </a:rPr>
              <a:t>當一個運行中的執行緒被一個事件擋住而造成延遲時</a:t>
            </a:r>
            <a:r>
              <a:rPr lang="en-US" dirty="0" smtClean="0">
                <a:latin typeface="標楷體" pitchFamily="65" charset="-120"/>
                <a:ea typeface="標楷體" pitchFamily="65" charset="-120"/>
              </a:rPr>
              <a:t>(</a:t>
            </a:r>
            <a:r>
              <a:rPr lang="zh-TW" altLang="en-US" dirty="0" smtClean="0">
                <a:latin typeface="標楷體" pitchFamily="65" charset="-120"/>
                <a:ea typeface="標楷體" pitchFamily="65" charset="-120"/>
              </a:rPr>
              <a:t>像是</a:t>
            </a:r>
            <a:r>
              <a:rPr lang="en-US" dirty="0" smtClean="0">
                <a:latin typeface="標楷體" pitchFamily="65" charset="-120"/>
                <a:ea typeface="標楷體" pitchFamily="65" charset="-120"/>
              </a:rPr>
              <a:t>I/O</a:t>
            </a:r>
            <a:r>
              <a:rPr lang="zh-TW" altLang="en-US" dirty="0" smtClean="0">
                <a:latin typeface="標楷體" pitchFamily="65" charset="-120"/>
                <a:ea typeface="標楷體" pitchFamily="65" charset="-120"/>
              </a:rPr>
              <a:t>、記憶體分頁錯誤</a:t>
            </a:r>
            <a:r>
              <a:rPr lang="en-US" dirty="0" smtClean="0">
                <a:latin typeface="標楷體" pitchFamily="65" charset="-120"/>
                <a:ea typeface="標楷體" pitchFamily="65" charset="-120"/>
              </a:rPr>
              <a:t>)</a:t>
            </a:r>
            <a:r>
              <a:rPr lang="zh-TW" altLang="en-US" dirty="0" smtClean="0">
                <a:latin typeface="標楷體" pitchFamily="65" charset="-120"/>
                <a:ea typeface="標楷體" pitchFamily="65" charset="-120"/>
              </a:rPr>
              <a:t>，這些動作往往會使用到數百個</a:t>
            </a:r>
            <a:r>
              <a:rPr lang="en-US" dirty="0" smtClean="0">
                <a:latin typeface="標楷體" pitchFamily="65" charset="-120"/>
                <a:ea typeface="標楷體" pitchFamily="65" charset="-120"/>
              </a:rPr>
              <a:t>CPU</a:t>
            </a:r>
            <a:r>
              <a:rPr lang="zh-TW" altLang="en-US" dirty="0" smtClean="0">
                <a:latin typeface="標楷體" pitchFamily="65" charset="-120"/>
                <a:ea typeface="標楷體" pitchFamily="65" charset="-120"/>
              </a:rPr>
              <a:t>週期才能夠將資料送至暫存器。這些等待的時間作業系統會通造處理器去執行到另一個已就緒的執行緒。只要前一個的執行緒中的資料送達後，上一個執行緒就會變成就緒狀態，利用這種方法來使各個執行緒的指令交替執行，可以有效的降低</a:t>
            </a:r>
            <a:r>
              <a:rPr lang="en-US" dirty="0" smtClean="0">
                <a:latin typeface="標楷體" pitchFamily="65" charset="-120"/>
                <a:ea typeface="標楷體" pitchFamily="65" charset="-120"/>
              </a:rPr>
              <a:t>CPU</a:t>
            </a:r>
            <a:r>
              <a:rPr lang="zh-TW" altLang="en-US" dirty="0" smtClean="0">
                <a:latin typeface="標楷體" pitchFamily="65" charset="-120"/>
                <a:ea typeface="標楷體" pitchFamily="65" charset="-120"/>
              </a:rPr>
              <a:t>閒置的時間，使得程式總體效能提高，這就是多執行緒的好處。然而，要實作多執行緒的程式並不容易</a:t>
            </a:r>
            <a:r>
              <a:rPr lang="zh-TW" altLang="en-US" dirty="0" smtClean="0">
                <a:latin typeface="標楷體" pitchFamily="65" charset="-120"/>
                <a:ea typeface="標楷體" pitchFamily="65" charset="-120"/>
              </a:rPr>
              <a:t>，我</a:t>
            </a:r>
            <a:r>
              <a:rPr lang="zh-TW" altLang="en-US" dirty="0" smtClean="0">
                <a:latin typeface="標楷體" pitchFamily="65" charset="-120"/>
                <a:ea typeface="標楷體" pitchFamily="65" charset="-120"/>
              </a:rPr>
              <a:t>們在本專題中用到了</a:t>
            </a:r>
            <a:r>
              <a:rPr lang="en-US" dirty="0" smtClean="0">
                <a:latin typeface="標楷體" pitchFamily="65" charset="-120"/>
                <a:ea typeface="標楷體" pitchFamily="65" charset="-120"/>
              </a:rPr>
              <a:t>wxWidgets</a:t>
            </a:r>
            <a:r>
              <a:rPr lang="zh-TW" altLang="en-US" dirty="0" smtClean="0">
                <a:latin typeface="標楷體" pitchFamily="65" charset="-120"/>
                <a:ea typeface="標楷體" pitchFamily="65" charset="-120"/>
              </a:rPr>
              <a:t>來實作，透過呼叫</a:t>
            </a:r>
            <a:r>
              <a:rPr lang="en-US" dirty="0" smtClean="0">
                <a:latin typeface="標楷體" pitchFamily="65" charset="-120"/>
                <a:ea typeface="標楷體" pitchFamily="65" charset="-120"/>
              </a:rPr>
              <a:t>wxWidgets</a:t>
            </a:r>
            <a:r>
              <a:rPr lang="zh-TW" altLang="en-US" dirty="0" smtClean="0">
                <a:latin typeface="標楷體" pitchFamily="65" charset="-120"/>
                <a:ea typeface="標楷體" pitchFamily="65" charset="-120"/>
              </a:rPr>
              <a:t>現有的多執行緒函式庫，可加快系統的開發。</a:t>
            </a:r>
            <a:endParaRPr lang="zh-TW" altLang="en-US" dirty="0">
              <a:latin typeface="標楷體" pitchFamily="65" charset="-120"/>
              <a:ea typeface="標楷體" pitchFamily="65" charset="-120"/>
            </a:endParaRPr>
          </a:p>
        </p:txBody>
      </p:sp>
    </p:spTree>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TotalTime>
  <Words>1030</Words>
  <Application>Microsoft Office PowerPoint</Application>
  <PresentationFormat>On-screen Show (4:3)</PresentationFormat>
  <Paragraphs>42</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佈景主題</vt:lpstr>
      <vt:lpstr>亞洲大學  資訊工程學系  多重來源影像監控系統</vt:lpstr>
      <vt:lpstr>摘要</vt:lpstr>
      <vt:lpstr>Slide 3</vt:lpstr>
      <vt:lpstr>Slide 4</vt:lpstr>
      <vt:lpstr>目的</vt:lpstr>
      <vt:lpstr>Slide 6</vt:lpstr>
      <vt:lpstr>多執行緒簡介</vt:lpstr>
      <vt:lpstr>Slide 8</vt:lpstr>
      <vt:lpstr>Slide 9</vt:lpstr>
      <vt:lpstr>Slide 10</vt:lpstr>
      <vt:lpstr>開發環境</vt:lpstr>
      <vt:lpstr>系統實作之來源為影像檔(VIDEO)</vt:lpstr>
      <vt:lpstr>Slide 13</vt:lpstr>
      <vt:lpstr>系統實作之來源影像為USB-Camera</vt:lpstr>
      <vt:lpstr>移動物偵測 (USB-Cam)</vt:lpstr>
      <vt:lpstr>開啟人臉偵測 (USB-Cam)</vt:lpstr>
      <vt:lpstr>單一來源影像流程圖</vt:lpstr>
      <vt:lpstr>多個來源影像流程圖</vt:lpstr>
      <vt:lpstr>結論</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多重來源影像監控系統</dc:title>
  <dc:creator>Lab</dc:creator>
  <cp:lastModifiedBy>Kuen.Fajar.Gonzaresu</cp:lastModifiedBy>
  <cp:revision>11</cp:revision>
  <dcterms:created xsi:type="dcterms:W3CDTF">2013-11-19T14:33:39Z</dcterms:created>
  <dcterms:modified xsi:type="dcterms:W3CDTF">2013-11-19T22:30:15Z</dcterms:modified>
</cp:coreProperties>
</file>