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 id="2147483720" r:id="rId2"/>
  </p:sldMasterIdLst>
  <p:sldIdLst>
    <p:sldId id="281" r:id="rId3"/>
    <p:sldId id="257" r:id="rId4"/>
    <p:sldId id="258" r:id="rId5"/>
    <p:sldId id="260" r:id="rId6"/>
    <p:sldId id="259" r:id="rId7"/>
    <p:sldId id="261" r:id="rId8"/>
    <p:sldId id="270" r:id="rId9"/>
    <p:sldId id="267" r:id="rId10"/>
    <p:sldId id="263" r:id="rId11"/>
    <p:sldId id="275" r:id="rId12"/>
    <p:sldId id="262" r:id="rId13"/>
    <p:sldId id="274" r:id="rId14"/>
    <p:sldId id="271" r:id="rId15"/>
    <p:sldId id="265" r:id="rId16"/>
    <p:sldId id="276" r:id="rId17"/>
    <p:sldId id="272" r:id="rId18"/>
    <p:sldId id="269" r:id="rId19"/>
    <p:sldId id="277" r:id="rId20"/>
    <p:sldId id="279" r:id="rId21"/>
    <p:sldId id="280" r:id="rId22"/>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360" y="22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7" name="矩形 6"/>
          <p:cNvSpPr/>
          <p:nvPr/>
        </p:nvSpPr>
        <p:spPr>
          <a:xfrm>
            <a:off x="685800" y="3196686"/>
            <a:ext cx="77724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標題 1"/>
          <p:cNvSpPr>
            <a:spLocks noGrp="1"/>
          </p:cNvSpPr>
          <p:nvPr>
            <p:ph type="ctrTitle"/>
          </p:nvPr>
        </p:nvSpPr>
        <p:spPr>
          <a:xfrm>
            <a:off x="685800" y="1676401"/>
            <a:ext cx="7772400" cy="1538286"/>
          </a:xfrm>
        </p:spPr>
        <p:txBody>
          <a:bodyPr anchor="b"/>
          <a:lstStyle/>
          <a:p>
            <a:r>
              <a:rPr kumimoji="0" lang="zh-TW" altLang="en-US" smtClean="0"/>
              <a:t>按一下以編輯母片標題樣式</a:t>
            </a:r>
            <a:endParaRPr kumimoji="0" lang="en-US"/>
          </a:p>
        </p:txBody>
      </p:sp>
      <p:sp>
        <p:nvSpPr>
          <p:cNvPr id="3" name="副標題 2"/>
          <p:cNvSpPr>
            <a:spLocks noGrp="1"/>
          </p:cNvSpPr>
          <p:nvPr>
            <p:ph type="subTitle" idx="1"/>
          </p:nvPr>
        </p:nvSpPr>
        <p:spPr>
          <a:xfrm>
            <a:off x="1371600" y="3214686"/>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zh-TW" altLang="en-US" smtClean="0"/>
              <a:t>按一下以編輯母片副標題樣式</a:t>
            </a:r>
            <a:endParaRPr kumimoji="0" lang="en-US"/>
          </a:p>
        </p:txBody>
      </p:sp>
      <p:sp>
        <p:nvSpPr>
          <p:cNvPr id="4" name="日期版面配置區 3"/>
          <p:cNvSpPr>
            <a:spLocks noGrp="1"/>
          </p:cNvSpPr>
          <p:nvPr>
            <p:ph type="dt" sz="half" idx="10"/>
          </p:nvPr>
        </p:nvSpPr>
        <p:spPr/>
        <p:txBody>
          <a:bodyPr/>
          <a:lstStyle/>
          <a:p>
            <a:fld id="{5BDE251C-DA46-4194-917B-915354FC52DE}" type="datetimeFigureOut">
              <a:rPr lang="zh-TW" altLang="en-US" smtClean="0"/>
              <a:pPr/>
              <a:t>2013/11/18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513C1A6D-F8AC-4A59-9614-4AD84EE00020}"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5BDE251C-DA46-4194-917B-915354FC52DE}" type="datetimeFigureOut">
              <a:rPr lang="zh-TW" altLang="en-US" smtClean="0"/>
              <a:pPr/>
              <a:t>2013/11/18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513C1A6D-F8AC-4A59-9614-4AD84EE00020}" type="slidenum">
              <a:rPr lang="zh-TW" altLang="en-US" smtClean="0"/>
              <a:pPr/>
              <a:t>‹#›</a:t>
            </a:fld>
            <a:endParaRPr lang="zh-TW" altLang="en-US"/>
          </a:p>
        </p:txBody>
      </p:sp>
      <p:sp>
        <p:nvSpPr>
          <p:cNvPr id="7" name="矩形 6"/>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7215206" y="274638"/>
            <a:ext cx="1471594" cy="6011882"/>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274638"/>
            <a:ext cx="6686568" cy="6011882"/>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5BDE251C-DA46-4194-917B-915354FC52DE}" type="datetimeFigureOut">
              <a:rPr lang="zh-TW" altLang="en-US" smtClean="0"/>
              <a:pPr/>
              <a:t>2013/11/18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513C1A6D-F8AC-4A59-9614-4AD84EE00020}" type="slidenum">
              <a:rPr lang="zh-TW" altLang="en-US" smtClean="0"/>
              <a:pPr/>
              <a:t>‹#›</a:t>
            </a:fld>
            <a:endParaRPr lang="zh-TW"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C0838B4F-57AC-4F35-B445-32B4AF5264B8}" type="datetimeFigureOut">
              <a:rPr lang="zh-TW" altLang="en-US" smtClean="0">
                <a:solidFill>
                  <a:prstClr val="black">
                    <a:tint val="75000"/>
                  </a:prstClr>
                </a:solidFill>
              </a:rPr>
              <a:pPr/>
              <a:t>2013/11/18</a:t>
            </a:fld>
            <a:endParaRPr lang="zh-TW" altLang="en-US">
              <a:solidFill>
                <a:prstClr val="black">
                  <a:tint val="75000"/>
                </a:prstClr>
              </a:solidFill>
            </a:endParaRPr>
          </a:p>
        </p:txBody>
      </p:sp>
      <p:sp>
        <p:nvSpPr>
          <p:cNvPr id="5" name="頁尾版面配置區 4"/>
          <p:cNvSpPr>
            <a:spLocks noGrp="1"/>
          </p:cNvSpPr>
          <p:nvPr>
            <p:ph type="ftr" sz="quarter" idx="11"/>
          </p:nvPr>
        </p:nvSpPr>
        <p:spPr/>
        <p:txBody>
          <a:bodyPr/>
          <a:lstStyle/>
          <a:p>
            <a:endParaRPr lang="zh-TW" altLang="en-US">
              <a:solidFill>
                <a:prstClr val="black">
                  <a:tint val="75000"/>
                </a:prstClr>
              </a:solidFill>
            </a:endParaRPr>
          </a:p>
        </p:txBody>
      </p:sp>
      <p:sp>
        <p:nvSpPr>
          <p:cNvPr id="6" name="投影片編號版面配置區 5"/>
          <p:cNvSpPr>
            <a:spLocks noGrp="1"/>
          </p:cNvSpPr>
          <p:nvPr>
            <p:ph type="sldNum" sz="quarter" idx="12"/>
          </p:nvPr>
        </p:nvSpPr>
        <p:spPr/>
        <p:txBody>
          <a:bodyPr/>
          <a:lstStyle/>
          <a:p>
            <a:fld id="{78C9681A-F005-439D-A927-F928E6B89291}"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7278244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C0838B4F-57AC-4F35-B445-32B4AF5264B8}" type="datetimeFigureOut">
              <a:rPr lang="zh-TW" altLang="en-US" smtClean="0">
                <a:solidFill>
                  <a:prstClr val="black">
                    <a:tint val="75000"/>
                  </a:prstClr>
                </a:solidFill>
              </a:rPr>
              <a:pPr/>
              <a:t>2013/11/18</a:t>
            </a:fld>
            <a:endParaRPr lang="zh-TW" altLang="en-US">
              <a:solidFill>
                <a:prstClr val="black">
                  <a:tint val="75000"/>
                </a:prstClr>
              </a:solidFill>
            </a:endParaRPr>
          </a:p>
        </p:txBody>
      </p:sp>
      <p:sp>
        <p:nvSpPr>
          <p:cNvPr id="5" name="頁尾版面配置區 4"/>
          <p:cNvSpPr>
            <a:spLocks noGrp="1"/>
          </p:cNvSpPr>
          <p:nvPr>
            <p:ph type="ftr" sz="quarter" idx="11"/>
          </p:nvPr>
        </p:nvSpPr>
        <p:spPr/>
        <p:txBody>
          <a:bodyPr/>
          <a:lstStyle/>
          <a:p>
            <a:endParaRPr lang="zh-TW" altLang="en-US">
              <a:solidFill>
                <a:prstClr val="black">
                  <a:tint val="75000"/>
                </a:prstClr>
              </a:solidFill>
            </a:endParaRPr>
          </a:p>
        </p:txBody>
      </p:sp>
      <p:sp>
        <p:nvSpPr>
          <p:cNvPr id="6" name="投影片編號版面配置區 5"/>
          <p:cNvSpPr>
            <a:spLocks noGrp="1"/>
          </p:cNvSpPr>
          <p:nvPr>
            <p:ph type="sldNum" sz="quarter" idx="12"/>
          </p:nvPr>
        </p:nvSpPr>
        <p:spPr/>
        <p:txBody>
          <a:bodyPr/>
          <a:lstStyle/>
          <a:p>
            <a:fld id="{78C9681A-F005-439D-A927-F928E6B89291}"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31252398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C0838B4F-57AC-4F35-B445-32B4AF5264B8}" type="datetimeFigureOut">
              <a:rPr lang="zh-TW" altLang="en-US" smtClean="0">
                <a:solidFill>
                  <a:prstClr val="black">
                    <a:tint val="75000"/>
                  </a:prstClr>
                </a:solidFill>
              </a:rPr>
              <a:pPr/>
              <a:t>2013/11/18</a:t>
            </a:fld>
            <a:endParaRPr lang="zh-TW" altLang="en-US">
              <a:solidFill>
                <a:prstClr val="black">
                  <a:tint val="75000"/>
                </a:prstClr>
              </a:solidFill>
            </a:endParaRPr>
          </a:p>
        </p:txBody>
      </p:sp>
      <p:sp>
        <p:nvSpPr>
          <p:cNvPr id="5" name="頁尾版面配置區 4"/>
          <p:cNvSpPr>
            <a:spLocks noGrp="1"/>
          </p:cNvSpPr>
          <p:nvPr>
            <p:ph type="ftr" sz="quarter" idx="11"/>
          </p:nvPr>
        </p:nvSpPr>
        <p:spPr/>
        <p:txBody>
          <a:bodyPr/>
          <a:lstStyle/>
          <a:p>
            <a:endParaRPr lang="zh-TW" altLang="en-US">
              <a:solidFill>
                <a:prstClr val="black">
                  <a:tint val="75000"/>
                </a:prstClr>
              </a:solidFill>
            </a:endParaRPr>
          </a:p>
        </p:txBody>
      </p:sp>
      <p:sp>
        <p:nvSpPr>
          <p:cNvPr id="6" name="投影片編號版面配置區 5"/>
          <p:cNvSpPr>
            <a:spLocks noGrp="1"/>
          </p:cNvSpPr>
          <p:nvPr>
            <p:ph type="sldNum" sz="quarter" idx="12"/>
          </p:nvPr>
        </p:nvSpPr>
        <p:spPr/>
        <p:txBody>
          <a:bodyPr/>
          <a:lstStyle/>
          <a:p>
            <a:fld id="{78C9681A-F005-439D-A927-F928E6B89291}"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12025570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C0838B4F-57AC-4F35-B445-32B4AF5264B8}" type="datetimeFigureOut">
              <a:rPr lang="zh-TW" altLang="en-US" smtClean="0">
                <a:solidFill>
                  <a:prstClr val="black">
                    <a:tint val="75000"/>
                  </a:prstClr>
                </a:solidFill>
              </a:rPr>
              <a:pPr/>
              <a:t>2013/11/18</a:t>
            </a:fld>
            <a:endParaRPr lang="zh-TW" altLang="en-US">
              <a:solidFill>
                <a:prstClr val="black">
                  <a:tint val="75000"/>
                </a:prstClr>
              </a:solidFill>
            </a:endParaRPr>
          </a:p>
        </p:txBody>
      </p:sp>
      <p:sp>
        <p:nvSpPr>
          <p:cNvPr id="6" name="頁尾版面配置區 5"/>
          <p:cNvSpPr>
            <a:spLocks noGrp="1"/>
          </p:cNvSpPr>
          <p:nvPr>
            <p:ph type="ftr" sz="quarter" idx="11"/>
          </p:nvPr>
        </p:nvSpPr>
        <p:spPr/>
        <p:txBody>
          <a:bodyPr/>
          <a:lstStyle/>
          <a:p>
            <a:endParaRPr lang="zh-TW" altLang="en-US">
              <a:solidFill>
                <a:prstClr val="black">
                  <a:tint val="75000"/>
                </a:prstClr>
              </a:solidFill>
            </a:endParaRPr>
          </a:p>
        </p:txBody>
      </p:sp>
      <p:sp>
        <p:nvSpPr>
          <p:cNvPr id="7" name="投影片編號版面配置區 6"/>
          <p:cNvSpPr>
            <a:spLocks noGrp="1"/>
          </p:cNvSpPr>
          <p:nvPr>
            <p:ph type="sldNum" sz="quarter" idx="12"/>
          </p:nvPr>
        </p:nvSpPr>
        <p:spPr/>
        <p:txBody>
          <a:bodyPr/>
          <a:lstStyle/>
          <a:p>
            <a:fld id="{78C9681A-F005-439D-A927-F928E6B89291}"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29214650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C0838B4F-57AC-4F35-B445-32B4AF5264B8}" type="datetimeFigureOut">
              <a:rPr lang="zh-TW" altLang="en-US" smtClean="0">
                <a:solidFill>
                  <a:prstClr val="black">
                    <a:tint val="75000"/>
                  </a:prstClr>
                </a:solidFill>
              </a:rPr>
              <a:pPr/>
              <a:t>2013/11/18</a:t>
            </a:fld>
            <a:endParaRPr lang="zh-TW" altLang="en-US">
              <a:solidFill>
                <a:prstClr val="black">
                  <a:tint val="75000"/>
                </a:prstClr>
              </a:solidFill>
            </a:endParaRPr>
          </a:p>
        </p:txBody>
      </p:sp>
      <p:sp>
        <p:nvSpPr>
          <p:cNvPr id="8" name="頁尾版面配置區 7"/>
          <p:cNvSpPr>
            <a:spLocks noGrp="1"/>
          </p:cNvSpPr>
          <p:nvPr>
            <p:ph type="ftr" sz="quarter" idx="11"/>
          </p:nvPr>
        </p:nvSpPr>
        <p:spPr/>
        <p:txBody>
          <a:bodyPr/>
          <a:lstStyle/>
          <a:p>
            <a:endParaRPr lang="zh-TW" altLang="en-US">
              <a:solidFill>
                <a:prstClr val="black">
                  <a:tint val="75000"/>
                </a:prstClr>
              </a:solidFill>
            </a:endParaRPr>
          </a:p>
        </p:txBody>
      </p:sp>
      <p:sp>
        <p:nvSpPr>
          <p:cNvPr id="9" name="投影片編號版面配置區 8"/>
          <p:cNvSpPr>
            <a:spLocks noGrp="1"/>
          </p:cNvSpPr>
          <p:nvPr>
            <p:ph type="sldNum" sz="quarter" idx="12"/>
          </p:nvPr>
        </p:nvSpPr>
        <p:spPr/>
        <p:txBody>
          <a:bodyPr/>
          <a:lstStyle/>
          <a:p>
            <a:fld id="{78C9681A-F005-439D-A927-F928E6B89291}"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32904732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C0838B4F-57AC-4F35-B445-32B4AF5264B8}" type="datetimeFigureOut">
              <a:rPr lang="zh-TW" altLang="en-US" smtClean="0">
                <a:solidFill>
                  <a:prstClr val="black">
                    <a:tint val="75000"/>
                  </a:prstClr>
                </a:solidFill>
              </a:rPr>
              <a:pPr/>
              <a:t>2013/11/18</a:t>
            </a:fld>
            <a:endParaRPr lang="zh-TW" altLang="en-US">
              <a:solidFill>
                <a:prstClr val="black">
                  <a:tint val="75000"/>
                </a:prstClr>
              </a:solidFill>
            </a:endParaRPr>
          </a:p>
        </p:txBody>
      </p:sp>
      <p:sp>
        <p:nvSpPr>
          <p:cNvPr id="4" name="頁尾版面配置區 3"/>
          <p:cNvSpPr>
            <a:spLocks noGrp="1"/>
          </p:cNvSpPr>
          <p:nvPr>
            <p:ph type="ftr" sz="quarter" idx="11"/>
          </p:nvPr>
        </p:nvSpPr>
        <p:spPr/>
        <p:txBody>
          <a:bodyPr/>
          <a:lstStyle/>
          <a:p>
            <a:endParaRPr lang="zh-TW" altLang="en-US">
              <a:solidFill>
                <a:prstClr val="black">
                  <a:tint val="75000"/>
                </a:prstClr>
              </a:solidFill>
            </a:endParaRPr>
          </a:p>
        </p:txBody>
      </p:sp>
      <p:sp>
        <p:nvSpPr>
          <p:cNvPr id="5" name="投影片編號版面配置區 4"/>
          <p:cNvSpPr>
            <a:spLocks noGrp="1"/>
          </p:cNvSpPr>
          <p:nvPr>
            <p:ph type="sldNum" sz="quarter" idx="12"/>
          </p:nvPr>
        </p:nvSpPr>
        <p:spPr/>
        <p:txBody>
          <a:bodyPr/>
          <a:lstStyle/>
          <a:p>
            <a:fld id="{78C9681A-F005-439D-A927-F928E6B89291}"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20377014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C0838B4F-57AC-4F35-B445-32B4AF5264B8}" type="datetimeFigureOut">
              <a:rPr lang="zh-TW" altLang="en-US" smtClean="0">
                <a:solidFill>
                  <a:prstClr val="black">
                    <a:tint val="75000"/>
                  </a:prstClr>
                </a:solidFill>
              </a:rPr>
              <a:pPr/>
              <a:t>2013/11/18</a:t>
            </a:fld>
            <a:endParaRPr lang="zh-TW" altLang="en-US">
              <a:solidFill>
                <a:prstClr val="black">
                  <a:tint val="75000"/>
                </a:prstClr>
              </a:solidFill>
            </a:endParaRPr>
          </a:p>
        </p:txBody>
      </p:sp>
      <p:sp>
        <p:nvSpPr>
          <p:cNvPr id="3" name="頁尾版面配置區 2"/>
          <p:cNvSpPr>
            <a:spLocks noGrp="1"/>
          </p:cNvSpPr>
          <p:nvPr>
            <p:ph type="ftr" sz="quarter" idx="11"/>
          </p:nvPr>
        </p:nvSpPr>
        <p:spPr/>
        <p:txBody>
          <a:bodyPr/>
          <a:lstStyle/>
          <a:p>
            <a:endParaRPr lang="zh-TW" altLang="en-US">
              <a:solidFill>
                <a:prstClr val="black">
                  <a:tint val="75000"/>
                </a:prstClr>
              </a:solidFill>
            </a:endParaRPr>
          </a:p>
        </p:txBody>
      </p:sp>
      <p:sp>
        <p:nvSpPr>
          <p:cNvPr id="4" name="投影片編號版面配置區 3"/>
          <p:cNvSpPr>
            <a:spLocks noGrp="1"/>
          </p:cNvSpPr>
          <p:nvPr>
            <p:ph type="sldNum" sz="quarter" idx="12"/>
          </p:nvPr>
        </p:nvSpPr>
        <p:spPr/>
        <p:txBody>
          <a:bodyPr/>
          <a:lstStyle/>
          <a:p>
            <a:fld id="{78C9681A-F005-439D-A927-F928E6B89291}"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13527277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C0838B4F-57AC-4F35-B445-32B4AF5264B8}" type="datetimeFigureOut">
              <a:rPr lang="zh-TW" altLang="en-US" smtClean="0">
                <a:solidFill>
                  <a:prstClr val="black">
                    <a:tint val="75000"/>
                  </a:prstClr>
                </a:solidFill>
              </a:rPr>
              <a:pPr/>
              <a:t>2013/11/18</a:t>
            </a:fld>
            <a:endParaRPr lang="zh-TW" altLang="en-US">
              <a:solidFill>
                <a:prstClr val="black">
                  <a:tint val="75000"/>
                </a:prstClr>
              </a:solidFill>
            </a:endParaRPr>
          </a:p>
        </p:txBody>
      </p:sp>
      <p:sp>
        <p:nvSpPr>
          <p:cNvPr id="6" name="頁尾版面配置區 5"/>
          <p:cNvSpPr>
            <a:spLocks noGrp="1"/>
          </p:cNvSpPr>
          <p:nvPr>
            <p:ph type="ftr" sz="quarter" idx="11"/>
          </p:nvPr>
        </p:nvSpPr>
        <p:spPr/>
        <p:txBody>
          <a:bodyPr/>
          <a:lstStyle/>
          <a:p>
            <a:endParaRPr lang="zh-TW" altLang="en-US">
              <a:solidFill>
                <a:prstClr val="black">
                  <a:tint val="75000"/>
                </a:prstClr>
              </a:solidFill>
            </a:endParaRPr>
          </a:p>
        </p:txBody>
      </p:sp>
      <p:sp>
        <p:nvSpPr>
          <p:cNvPr id="7" name="投影片編號版面配置區 6"/>
          <p:cNvSpPr>
            <a:spLocks noGrp="1"/>
          </p:cNvSpPr>
          <p:nvPr>
            <p:ph type="sldNum" sz="quarter" idx="12"/>
          </p:nvPr>
        </p:nvSpPr>
        <p:spPr/>
        <p:txBody>
          <a:bodyPr/>
          <a:lstStyle/>
          <a:p>
            <a:fld id="{78C9681A-F005-439D-A927-F928E6B89291}"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1622991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7" name="矩形 6"/>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內容版面配置區 2"/>
          <p:cNvSpPr>
            <a:spLocks noGrp="1"/>
          </p:cNvSpPr>
          <p:nvPr>
            <p:ph idx="1"/>
          </p:nvPr>
        </p:nvSpPr>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a:xfrm>
            <a:off x="73152" y="6400800"/>
            <a:ext cx="3200400" cy="283800"/>
          </a:xfrm>
        </p:spPr>
        <p:txBody>
          <a:bodyPr/>
          <a:lstStyle/>
          <a:p>
            <a:fld id="{5BDE251C-DA46-4194-917B-915354FC52DE}" type="datetimeFigureOut">
              <a:rPr lang="zh-TW" altLang="en-US" smtClean="0"/>
              <a:pPr/>
              <a:t>2013/11/18</a:t>
            </a:fld>
            <a:endParaRPr lang="zh-TW" altLang="en-US"/>
          </a:p>
        </p:txBody>
      </p:sp>
      <p:sp>
        <p:nvSpPr>
          <p:cNvPr id="5" name="頁尾版面配置區 4"/>
          <p:cNvSpPr>
            <a:spLocks noGrp="1"/>
          </p:cNvSpPr>
          <p:nvPr>
            <p:ph type="ftr" sz="quarter" idx="11"/>
          </p:nvPr>
        </p:nvSpPr>
        <p:spPr>
          <a:xfrm>
            <a:off x="5330952" y="6400800"/>
            <a:ext cx="3733800" cy="283800"/>
          </a:xfrm>
        </p:spPr>
        <p:txBody>
          <a:bodyPr/>
          <a:lstStyle/>
          <a:p>
            <a:endParaRPr lang="zh-TW" altLang="en-US"/>
          </a:p>
        </p:txBody>
      </p:sp>
      <p:sp>
        <p:nvSpPr>
          <p:cNvPr id="6" name="投影片編號版面配置區 5"/>
          <p:cNvSpPr>
            <a:spLocks noGrp="1"/>
          </p:cNvSpPr>
          <p:nvPr>
            <p:ph type="sldNum" sz="quarter" idx="12"/>
          </p:nvPr>
        </p:nvSpPr>
        <p:spPr/>
        <p:txBody>
          <a:bodyPr/>
          <a:lstStyle/>
          <a:p>
            <a:fld id="{513C1A6D-F8AC-4A59-9614-4AD84EE00020}" type="slidenum">
              <a:rPr lang="zh-TW" altLang="en-US" smtClean="0"/>
              <a:pPr/>
              <a:t>‹#›</a:t>
            </a:fld>
            <a:endParaRPr lang="zh-TW"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C0838B4F-57AC-4F35-B445-32B4AF5264B8}" type="datetimeFigureOut">
              <a:rPr lang="zh-TW" altLang="en-US" smtClean="0">
                <a:solidFill>
                  <a:prstClr val="black">
                    <a:tint val="75000"/>
                  </a:prstClr>
                </a:solidFill>
              </a:rPr>
              <a:pPr/>
              <a:t>2013/11/18</a:t>
            </a:fld>
            <a:endParaRPr lang="zh-TW" altLang="en-US">
              <a:solidFill>
                <a:prstClr val="black">
                  <a:tint val="75000"/>
                </a:prstClr>
              </a:solidFill>
            </a:endParaRPr>
          </a:p>
        </p:txBody>
      </p:sp>
      <p:sp>
        <p:nvSpPr>
          <p:cNvPr id="6" name="頁尾版面配置區 5"/>
          <p:cNvSpPr>
            <a:spLocks noGrp="1"/>
          </p:cNvSpPr>
          <p:nvPr>
            <p:ph type="ftr" sz="quarter" idx="11"/>
          </p:nvPr>
        </p:nvSpPr>
        <p:spPr/>
        <p:txBody>
          <a:bodyPr/>
          <a:lstStyle/>
          <a:p>
            <a:endParaRPr lang="zh-TW" altLang="en-US">
              <a:solidFill>
                <a:prstClr val="black">
                  <a:tint val="75000"/>
                </a:prstClr>
              </a:solidFill>
            </a:endParaRPr>
          </a:p>
        </p:txBody>
      </p:sp>
      <p:sp>
        <p:nvSpPr>
          <p:cNvPr id="7" name="投影片編號版面配置區 6"/>
          <p:cNvSpPr>
            <a:spLocks noGrp="1"/>
          </p:cNvSpPr>
          <p:nvPr>
            <p:ph type="sldNum" sz="quarter" idx="12"/>
          </p:nvPr>
        </p:nvSpPr>
        <p:spPr/>
        <p:txBody>
          <a:bodyPr/>
          <a:lstStyle/>
          <a:p>
            <a:fld id="{78C9681A-F005-439D-A927-F928E6B89291}"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9267985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C0838B4F-57AC-4F35-B445-32B4AF5264B8}" type="datetimeFigureOut">
              <a:rPr lang="zh-TW" altLang="en-US" smtClean="0">
                <a:solidFill>
                  <a:prstClr val="black">
                    <a:tint val="75000"/>
                  </a:prstClr>
                </a:solidFill>
              </a:rPr>
              <a:pPr/>
              <a:t>2013/11/18</a:t>
            </a:fld>
            <a:endParaRPr lang="zh-TW" altLang="en-US">
              <a:solidFill>
                <a:prstClr val="black">
                  <a:tint val="75000"/>
                </a:prstClr>
              </a:solidFill>
            </a:endParaRPr>
          </a:p>
        </p:txBody>
      </p:sp>
      <p:sp>
        <p:nvSpPr>
          <p:cNvPr id="5" name="頁尾版面配置區 4"/>
          <p:cNvSpPr>
            <a:spLocks noGrp="1"/>
          </p:cNvSpPr>
          <p:nvPr>
            <p:ph type="ftr" sz="quarter" idx="11"/>
          </p:nvPr>
        </p:nvSpPr>
        <p:spPr/>
        <p:txBody>
          <a:bodyPr/>
          <a:lstStyle/>
          <a:p>
            <a:endParaRPr lang="zh-TW" altLang="en-US">
              <a:solidFill>
                <a:prstClr val="black">
                  <a:tint val="75000"/>
                </a:prstClr>
              </a:solidFill>
            </a:endParaRPr>
          </a:p>
        </p:txBody>
      </p:sp>
      <p:sp>
        <p:nvSpPr>
          <p:cNvPr id="6" name="投影片編號版面配置區 5"/>
          <p:cNvSpPr>
            <a:spLocks noGrp="1"/>
          </p:cNvSpPr>
          <p:nvPr>
            <p:ph type="sldNum" sz="quarter" idx="12"/>
          </p:nvPr>
        </p:nvSpPr>
        <p:spPr/>
        <p:txBody>
          <a:bodyPr/>
          <a:lstStyle/>
          <a:p>
            <a:fld id="{78C9681A-F005-439D-A927-F928E6B89291}"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26212288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C0838B4F-57AC-4F35-B445-32B4AF5264B8}" type="datetimeFigureOut">
              <a:rPr lang="zh-TW" altLang="en-US" smtClean="0">
                <a:solidFill>
                  <a:prstClr val="black">
                    <a:tint val="75000"/>
                  </a:prstClr>
                </a:solidFill>
              </a:rPr>
              <a:pPr/>
              <a:t>2013/11/18</a:t>
            </a:fld>
            <a:endParaRPr lang="zh-TW" altLang="en-US">
              <a:solidFill>
                <a:prstClr val="black">
                  <a:tint val="75000"/>
                </a:prstClr>
              </a:solidFill>
            </a:endParaRPr>
          </a:p>
        </p:txBody>
      </p:sp>
      <p:sp>
        <p:nvSpPr>
          <p:cNvPr id="5" name="頁尾版面配置區 4"/>
          <p:cNvSpPr>
            <a:spLocks noGrp="1"/>
          </p:cNvSpPr>
          <p:nvPr>
            <p:ph type="ftr" sz="quarter" idx="11"/>
          </p:nvPr>
        </p:nvSpPr>
        <p:spPr/>
        <p:txBody>
          <a:bodyPr/>
          <a:lstStyle/>
          <a:p>
            <a:endParaRPr lang="zh-TW" altLang="en-US">
              <a:solidFill>
                <a:prstClr val="black">
                  <a:tint val="75000"/>
                </a:prstClr>
              </a:solidFill>
            </a:endParaRPr>
          </a:p>
        </p:txBody>
      </p:sp>
      <p:sp>
        <p:nvSpPr>
          <p:cNvPr id="6" name="投影片編號版面配置區 5"/>
          <p:cNvSpPr>
            <a:spLocks noGrp="1"/>
          </p:cNvSpPr>
          <p:nvPr>
            <p:ph type="sldNum" sz="quarter" idx="12"/>
          </p:nvPr>
        </p:nvSpPr>
        <p:spPr/>
        <p:txBody>
          <a:bodyPr/>
          <a:lstStyle/>
          <a:p>
            <a:fld id="{78C9681A-F005-439D-A927-F928E6B89291}"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1161495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7" name="矩形 6"/>
          <p:cNvSpPr/>
          <p:nvPr/>
        </p:nvSpPr>
        <p:spPr>
          <a:xfrm>
            <a:off x="685800" y="3143248"/>
            <a:ext cx="77724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標題 1"/>
          <p:cNvSpPr>
            <a:spLocks noGrp="1"/>
          </p:cNvSpPr>
          <p:nvPr>
            <p:ph type="title"/>
          </p:nvPr>
        </p:nvSpPr>
        <p:spPr>
          <a:xfrm>
            <a:off x="722313" y="3143248"/>
            <a:ext cx="7772400" cy="1362075"/>
          </a:xfrm>
        </p:spPr>
        <p:txBody>
          <a:bodyPr anchor="t"/>
          <a:lstStyle>
            <a:lvl1pPr algn="ctr">
              <a:defRPr sz="4000" b="0" cap="all"/>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722313" y="1643061"/>
            <a:ext cx="7772400" cy="1500187"/>
          </a:xfrm>
        </p:spPr>
        <p:txBody>
          <a:bodyPr anchor="b"/>
          <a:lstStyle>
            <a:lvl1pPr marL="0" indent="0" algn="ctr">
              <a:buNone/>
              <a:defRPr sz="2000">
                <a:solidFill>
                  <a:schemeClr val="tx1">
                    <a:tint val="75000"/>
                  </a:schemeClr>
                </a:solidFill>
              </a:defRPr>
            </a:lvl1pPr>
            <a:lvl2pPr marL="457200" indent="0" algn="ctr">
              <a:buNone/>
              <a:defRPr sz="1800">
                <a:solidFill>
                  <a:schemeClr val="tx1">
                    <a:tint val="75000"/>
                  </a:schemeClr>
                </a:solidFill>
              </a:defRPr>
            </a:lvl2pPr>
            <a:lvl3pPr marL="914400" indent="0" algn="ctr">
              <a:buNone/>
              <a:defRPr sz="1600">
                <a:solidFill>
                  <a:schemeClr val="tx1">
                    <a:tint val="75000"/>
                  </a:schemeClr>
                </a:solidFill>
              </a:defRPr>
            </a:lvl3pPr>
            <a:lvl4pPr marL="1371600" indent="0" algn="ctr">
              <a:buNone/>
              <a:defRPr sz="1400">
                <a:solidFill>
                  <a:schemeClr val="tx1">
                    <a:tint val="75000"/>
                  </a:schemeClr>
                </a:solidFill>
              </a:defRPr>
            </a:lvl4pPr>
            <a:lvl5pPr marL="1828800" indent="0" algn="ctr">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5BDE251C-DA46-4194-917B-915354FC52DE}" type="datetimeFigureOut">
              <a:rPr lang="zh-TW" altLang="en-US" smtClean="0"/>
              <a:pPr/>
              <a:t>2013/11/18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513C1A6D-F8AC-4A59-9614-4AD84EE00020}" type="slidenum">
              <a:rPr lang="zh-TW" altLang="en-US" smtClean="0"/>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8" name="矩形 7"/>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5BDE251C-DA46-4194-917B-915354FC52DE}" type="datetimeFigureOut">
              <a:rPr lang="zh-TW" altLang="en-US" smtClean="0"/>
              <a:pPr/>
              <a:t>2013/11/18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513C1A6D-F8AC-4A59-9614-4AD84EE00020}"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10" name="矩形 9"/>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標題 1"/>
          <p:cNvSpPr>
            <a:spLocks noGrp="1"/>
          </p:cNvSpPr>
          <p:nvPr>
            <p:ph type="title"/>
          </p:nvPr>
        </p:nvSpPr>
        <p:spPr/>
        <p:txBody>
          <a:bodyPr/>
          <a:lstStyle>
            <a:lvl1pPr>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effectLst>
                  <a:outerShdw blurRad="50800" dist="25400" dir="5400000" algn="tl" rotWithShape="0">
                    <a:srgbClr val="000000">
                      <a:alpha val="43137"/>
                    </a:srgbClr>
                  </a:outerShdw>
                </a:effectLst>
              </a:defRPr>
            </a:lvl1pPr>
            <a:lvl2pPr marL="457200" indent="0">
              <a:buNone/>
              <a:defRPr sz="2000" b="1">
                <a:effectLst>
                  <a:outerShdw blurRad="50800" dist="25400" dir="5400000" algn="tl" rotWithShape="0">
                    <a:srgbClr val="000000">
                      <a:alpha val="43137"/>
                    </a:srgbClr>
                  </a:outerShdw>
                </a:effectLst>
              </a:defRPr>
            </a:lvl2pPr>
            <a:lvl3pPr marL="914400" indent="0">
              <a:buNone/>
              <a:defRPr sz="1800" b="1">
                <a:effectLst>
                  <a:outerShdw blurRad="50800" dist="25400" dir="5400000" algn="tl" rotWithShape="0">
                    <a:srgbClr val="000000">
                      <a:alpha val="43137"/>
                    </a:srgbClr>
                  </a:outerShdw>
                </a:effectLst>
              </a:defRPr>
            </a:lvl3pPr>
            <a:lvl4pPr marL="1371600" indent="0">
              <a:buNone/>
              <a:defRPr sz="1600" b="1">
                <a:effectLst>
                  <a:outerShdw blurRad="50800" dist="25400" dir="5400000" algn="tl" rotWithShape="0">
                    <a:srgbClr val="000000">
                      <a:alpha val="43137"/>
                    </a:srgbClr>
                  </a:outerShdw>
                </a:effectLst>
              </a:defRPr>
            </a:lvl4pPr>
            <a:lvl5pPr marL="1828800" indent="0">
              <a:buNone/>
              <a:defRPr sz="1600" b="1">
                <a:effectLst>
                  <a:outerShdw blurRad="50800" dist="25400" dir="5400000" algn="tl" rotWithShape="0">
                    <a:srgbClr val="000000">
                      <a:alpha val="43137"/>
                    </a:srgbClr>
                  </a:outerShdw>
                </a:effectLst>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effectLst>
                  <a:outerShdw blurRad="50800" dist="25400" dir="5400000" algn="tl" rotWithShape="0">
                    <a:srgbClr val="000000">
                      <a:alpha val="43137"/>
                    </a:srgbClr>
                  </a:outerShdw>
                </a:effectLst>
              </a:defRPr>
            </a:lvl1pPr>
            <a:lvl2pPr marL="457200" indent="0">
              <a:buNone/>
              <a:defRPr sz="2000" b="1">
                <a:effectLst>
                  <a:outerShdw blurRad="50800" dist="25400" dir="5400000" algn="tl" rotWithShape="0">
                    <a:srgbClr val="000000">
                      <a:alpha val="43137"/>
                    </a:srgbClr>
                  </a:outerShdw>
                </a:effectLst>
              </a:defRPr>
            </a:lvl2pPr>
            <a:lvl3pPr marL="914400" indent="0">
              <a:buNone/>
              <a:defRPr sz="1800" b="1">
                <a:effectLst>
                  <a:outerShdw blurRad="50800" dist="25400" dir="5400000" algn="tl" rotWithShape="0">
                    <a:srgbClr val="000000">
                      <a:alpha val="43137"/>
                    </a:srgbClr>
                  </a:outerShdw>
                </a:effectLst>
              </a:defRPr>
            </a:lvl3pPr>
            <a:lvl4pPr marL="1371600" indent="0">
              <a:buNone/>
              <a:defRPr sz="1600" b="1">
                <a:effectLst>
                  <a:outerShdw blurRad="50800" dist="25400" dir="5400000" algn="tl" rotWithShape="0">
                    <a:srgbClr val="000000">
                      <a:alpha val="43137"/>
                    </a:srgbClr>
                  </a:outerShdw>
                </a:effectLst>
              </a:defRPr>
            </a:lvl4pPr>
            <a:lvl5pPr marL="1828800" indent="0">
              <a:buNone/>
              <a:defRPr sz="1600" b="1">
                <a:effectLst>
                  <a:outerShdw blurRad="50800" dist="25400" dir="5400000" algn="tl" rotWithShape="0">
                    <a:srgbClr val="000000">
                      <a:alpha val="43137"/>
                    </a:srgbClr>
                  </a:outerShdw>
                </a:effectLst>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p>
            <a:fld id="{5BDE251C-DA46-4194-917B-915354FC52DE}" type="datetimeFigureOut">
              <a:rPr lang="zh-TW" altLang="en-US" smtClean="0"/>
              <a:pPr/>
              <a:t>2013/11/18</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513C1A6D-F8AC-4A59-9614-4AD84EE00020}"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6" name="矩形 5"/>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p>
            <a:fld id="{5BDE251C-DA46-4194-917B-915354FC52DE}" type="datetimeFigureOut">
              <a:rPr lang="zh-TW" altLang="en-US" smtClean="0"/>
              <a:pPr/>
              <a:t>2013/11/18</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513C1A6D-F8AC-4A59-9614-4AD84EE00020}"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5BDE251C-DA46-4194-917B-915354FC52DE}" type="datetimeFigureOut">
              <a:rPr lang="zh-TW" altLang="en-US" smtClean="0"/>
              <a:pPr/>
              <a:t>2013/11/18</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513C1A6D-F8AC-4A59-9614-4AD84EE00020}" type="slidenum">
              <a:rPr lang="zh-TW" altLang="en-US" smtClean="0"/>
              <a:pPr/>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8" name="矩形 7"/>
          <p:cNvSpPr/>
          <p:nvPr/>
        </p:nvSpPr>
        <p:spPr>
          <a:xfrm>
            <a:off x="2786050" y="1053546"/>
            <a:ext cx="59040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標題 1"/>
          <p:cNvSpPr>
            <a:spLocks noGrp="1"/>
          </p:cNvSpPr>
          <p:nvPr>
            <p:ph type="title"/>
          </p:nvPr>
        </p:nvSpPr>
        <p:spPr>
          <a:xfrm>
            <a:off x="2786050" y="228600"/>
            <a:ext cx="5900752" cy="842946"/>
          </a:xfrm>
        </p:spPr>
        <p:txBody>
          <a:bodyPr anchor="b"/>
          <a:lstStyle>
            <a:lvl1pPr algn="ctr">
              <a:defRPr sz="2800" b="0"/>
            </a:lvl1pPr>
          </a:lstStyle>
          <a:p>
            <a:r>
              <a:rPr kumimoji="0" lang="zh-TW" altLang="en-US" smtClean="0"/>
              <a:t>按一下以編輯母片標題樣式</a:t>
            </a:r>
            <a:endParaRPr kumimoji="0" lang="en-US"/>
          </a:p>
        </p:txBody>
      </p:sp>
      <p:sp>
        <p:nvSpPr>
          <p:cNvPr id="3" name="內容版面配置區 2"/>
          <p:cNvSpPr>
            <a:spLocks noGrp="1"/>
          </p:cNvSpPr>
          <p:nvPr>
            <p:ph idx="1"/>
          </p:nvPr>
        </p:nvSpPr>
        <p:spPr>
          <a:xfrm>
            <a:off x="2786050" y="1142984"/>
            <a:ext cx="5900750" cy="514353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文字版面配置區 3"/>
          <p:cNvSpPr>
            <a:spLocks noGrp="1"/>
          </p:cNvSpPr>
          <p:nvPr>
            <p:ph type="body" sz="half" idx="2"/>
          </p:nvPr>
        </p:nvSpPr>
        <p:spPr>
          <a:xfrm>
            <a:off x="457205" y="1142984"/>
            <a:ext cx="2257408" cy="5143536"/>
          </a:xfrm>
        </p:spPr>
        <p:txBody>
          <a:bodyPr anchor="ct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5BDE251C-DA46-4194-917B-915354FC52DE}" type="datetimeFigureOut">
              <a:rPr lang="zh-TW" altLang="en-US" smtClean="0"/>
              <a:pPr/>
              <a:t>2013/11/18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513C1A6D-F8AC-4A59-9614-4AD84EE00020}"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533400" y="304800"/>
            <a:ext cx="6400800" cy="685800"/>
          </a:xfrm>
        </p:spPr>
        <p:txBody>
          <a:bodyPr anchor="ctr"/>
          <a:lstStyle>
            <a:lvl1pPr algn="l">
              <a:defRPr sz="2400" b="0"/>
            </a:lvl1pPr>
          </a:lstStyle>
          <a:p>
            <a:r>
              <a:rPr kumimoji="0" lang="zh-TW" altLang="en-US" smtClean="0"/>
              <a:t>按一下以編輯母片標題樣式</a:t>
            </a:r>
            <a:endParaRPr kumimoji="0" lang="en-US"/>
          </a:p>
        </p:txBody>
      </p:sp>
      <p:sp>
        <p:nvSpPr>
          <p:cNvPr id="3" name="圖片版面配置區 2"/>
          <p:cNvSpPr>
            <a:spLocks noGrp="1"/>
          </p:cNvSpPr>
          <p:nvPr>
            <p:ph type="pic" idx="1"/>
          </p:nvPr>
        </p:nvSpPr>
        <p:spPr>
          <a:xfrm>
            <a:off x="701552" y="1143000"/>
            <a:ext cx="7223248" cy="3980172"/>
          </a:xfrm>
          <a:prstGeom prst="roundRect">
            <a:avLst>
              <a:gd name="adj" fmla="val 18278"/>
            </a:avLst>
          </a:prstGeom>
          <a:solidFill>
            <a:schemeClr val="accent1">
              <a:tint val="40000"/>
            </a:schemeClr>
          </a:solidFill>
          <a:ln w="50800" cap="rnd">
            <a:gradFill flip="none" rotWithShape="1">
              <a:gsLst>
                <a:gs pos="0">
                  <a:schemeClr val="accent1">
                    <a:shade val="50000"/>
                  </a:schemeClr>
                </a:gs>
                <a:gs pos="20000">
                  <a:schemeClr val="accent2">
                    <a:shade val="50000"/>
                  </a:schemeClr>
                </a:gs>
                <a:gs pos="40000">
                  <a:schemeClr val="accent3">
                    <a:shade val="50000"/>
                  </a:schemeClr>
                </a:gs>
                <a:gs pos="60000">
                  <a:schemeClr val="accent4">
                    <a:shade val="50000"/>
                  </a:schemeClr>
                </a:gs>
                <a:gs pos="80000">
                  <a:schemeClr val="accent5">
                    <a:shade val="50000"/>
                  </a:schemeClr>
                </a:gs>
                <a:gs pos="100000">
                  <a:schemeClr val="accent6">
                    <a:shade val="50000"/>
                  </a:schemeClr>
                </a:gs>
              </a:gsLst>
              <a:path path="circle">
                <a:fillToRect l="50000" t="50000" r="50000" b="50000"/>
              </a:path>
              <a:tileRect/>
            </a:gradFill>
            <a:round/>
          </a:ln>
          <a:effectLst>
            <a:outerShdw blurRad="50800" dist="38100" dir="5400000" algn="tl"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zh-TW" altLang="en-US" smtClean="0"/>
              <a:t>按一下圖示以新增圖片</a:t>
            </a:r>
            <a:endParaRPr kumimoji="0" lang="en-US"/>
          </a:p>
        </p:txBody>
      </p:sp>
      <p:sp>
        <p:nvSpPr>
          <p:cNvPr id="4" name="文字版面配置區 3"/>
          <p:cNvSpPr>
            <a:spLocks noGrp="1"/>
          </p:cNvSpPr>
          <p:nvPr>
            <p:ph type="body" sz="half" idx="2"/>
          </p:nvPr>
        </p:nvSpPr>
        <p:spPr>
          <a:xfrm>
            <a:off x="2362200" y="5410200"/>
            <a:ext cx="5657888" cy="804862"/>
          </a:xfrm>
        </p:spPr>
        <p:txBody>
          <a:bodyPr anchor="ctr"/>
          <a:lstStyle>
            <a:lvl1pPr marL="0" indent="0" algn="r">
              <a:buNone/>
              <a:defRPr sz="1200" b="0"/>
            </a:lvl1pPr>
            <a:lvl2pPr marL="457200" indent="0" algn="r">
              <a:buNone/>
              <a:defRPr sz="1200" b="0"/>
            </a:lvl2pPr>
            <a:lvl3pPr marL="914400" indent="0" algn="r">
              <a:buNone/>
              <a:defRPr sz="1200" b="0"/>
            </a:lvl3pPr>
            <a:lvl4pPr marL="1371600" indent="0" algn="r">
              <a:buNone/>
              <a:defRPr sz="1200" b="0"/>
            </a:lvl4pPr>
            <a:lvl5pPr marL="1828800" indent="0" algn="r">
              <a:buNone/>
              <a:defRPr sz="1200" b="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5BDE251C-DA46-4194-917B-915354FC52DE}" type="datetimeFigureOut">
              <a:rPr lang="zh-TW" altLang="en-US" smtClean="0"/>
              <a:pPr/>
              <a:t>2013/11/18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513C1A6D-F8AC-4A59-9614-4AD84EE00020}" type="slidenum">
              <a:rPr lang="zh-TW" altLang="en-US" smtClean="0"/>
              <a:pPr/>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7" name="矩形 6"/>
          <p:cNvSpPr/>
          <p:nvPr/>
        </p:nvSpPr>
        <p:spPr>
          <a:xfrm>
            <a:off x="0" y="6678000"/>
            <a:ext cx="9144000" cy="180000"/>
          </a:xfrm>
          <a:prstGeom prst="rect">
            <a:avLst/>
          </a:prstGeom>
          <a:gradFill>
            <a:gsLst>
              <a:gs pos="0">
                <a:schemeClr val="accent1">
                  <a:alpha val="50000"/>
                </a:schemeClr>
              </a:gs>
              <a:gs pos="50000">
                <a:schemeClr val="accent1">
                  <a:tint val="20000"/>
                </a:schemeClr>
              </a:gs>
              <a:gs pos="100000">
                <a:schemeClr val="accent1">
                  <a:alpha val="4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標題版面配置區 1"/>
          <p:cNvSpPr>
            <a:spLocks noGrp="1"/>
          </p:cNvSpPr>
          <p:nvPr>
            <p:ph type="title"/>
          </p:nvPr>
        </p:nvSpPr>
        <p:spPr>
          <a:xfrm>
            <a:off x="457200" y="274638"/>
            <a:ext cx="8229600" cy="1143000"/>
          </a:xfrm>
          <a:prstGeom prst="rect">
            <a:avLst/>
          </a:prstGeom>
        </p:spPr>
        <p:txBody>
          <a:bodyPr vert="horz" rtlCol="0" anchor="ctr">
            <a:normAutofit/>
          </a:body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1600200"/>
            <a:ext cx="8229600" cy="4686320"/>
          </a:xfrm>
          <a:prstGeom prst="rect">
            <a:avLst/>
          </a:prstGeom>
        </p:spPr>
        <p:txBody>
          <a:bodyPr vert="horz" rtlCol="0">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4" name="日期版面配置區 3"/>
          <p:cNvSpPr>
            <a:spLocks noGrp="1"/>
          </p:cNvSpPr>
          <p:nvPr>
            <p:ph type="dt" sz="half" idx="2"/>
          </p:nvPr>
        </p:nvSpPr>
        <p:spPr>
          <a:xfrm>
            <a:off x="76200" y="6400800"/>
            <a:ext cx="3200400" cy="283800"/>
          </a:xfrm>
          <a:prstGeom prst="rect">
            <a:avLst/>
          </a:prstGeom>
        </p:spPr>
        <p:txBody>
          <a:bodyPr vert="horz" rtlCol="0" anchor="b"/>
          <a:lstStyle>
            <a:lvl1pPr algn="l" eaLnBrk="1" latinLnBrk="0" hangingPunct="1">
              <a:defRPr kumimoji="0" sz="1100">
                <a:solidFill>
                  <a:schemeClr val="tx2">
                    <a:lumMod val="75000"/>
                    <a:lumOff val="25000"/>
                  </a:schemeClr>
                </a:solidFill>
              </a:defRPr>
            </a:lvl1pPr>
          </a:lstStyle>
          <a:p>
            <a:fld id="{5BDE251C-DA46-4194-917B-915354FC52DE}" type="datetimeFigureOut">
              <a:rPr lang="zh-TW" altLang="en-US" smtClean="0"/>
              <a:pPr/>
              <a:t>2013/11/18</a:t>
            </a:fld>
            <a:endParaRPr lang="zh-TW" altLang="en-US"/>
          </a:p>
        </p:txBody>
      </p:sp>
      <p:sp>
        <p:nvSpPr>
          <p:cNvPr id="5" name="頁尾版面配置區 4"/>
          <p:cNvSpPr>
            <a:spLocks noGrp="1"/>
          </p:cNvSpPr>
          <p:nvPr>
            <p:ph type="ftr" sz="quarter" idx="3"/>
          </p:nvPr>
        </p:nvSpPr>
        <p:spPr>
          <a:xfrm>
            <a:off x="5334000" y="6400800"/>
            <a:ext cx="3733800" cy="283800"/>
          </a:xfrm>
          <a:prstGeom prst="rect">
            <a:avLst/>
          </a:prstGeom>
        </p:spPr>
        <p:txBody>
          <a:bodyPr vert="horz" rtlCol="0" anchor="ctr"/>
          <a:lstStyle>
            <a:lvl1pPr algn="r" eaLnBrk="1" latinLnBrk="0" hangingPunct="1">
              <a:defRPr kumimoji="0" sz="1100">
                <a:solidFill>
                  <a:schemeClr val="tx2">
                    <a:lumMod val="75000"/>
                    <a:lumOff val="25000"/>
                  </a:schemeClr>
                </a:solidFill>
              </a:defRPr>
            </a:lvl1pPr>
          </a:lstStyle>
          <a:p>
            <a:endParaRPr lang="zh-TW" altLang="en-US"/>
          </a:p>
        </p:txBody>
      </p:sp>
      <p:sp>
        <p:nvSpPr>
          <p:cNvPr id="6" name="投影片編號版面配置區 5"/>
          <p:cNvSpPr>
            <a:spLocks noGrp="1"/>
          </p:cNvSpPr>
          <p:nvPr>
            <p:ph type="sldNum" sz="quarter" idx="4"/>
          </p:nvPr>
        </p:nvSpPr>
        <p:spPr>
          <a:xfrm>
            <a:off x="4114800" y="6400800"/>
            <a:ext cx="914400" cy="283464"/>
          </a:xfrm>
          <a:prstGeom prst="rect">
            <a:avLst/>
          </a:prstGeom>
          <a:noFill/>
        </p:spPr>
        <p:txBody>
          <a:bodyPr vert="horz" lIns="45720" rIns="45720" rtlCol="0" anchor="ctr"/>
          <a:lstStyle>
            <a:lvl1pPr algn="ctr" eaLnBrk="1" latinLnBrk="0" hangingPunct="1">
              <a:defRPr kumimoji="0" sz="1100" b="0">
                <a:solidFill>
                  <a:schemeClr val="tx2">
                    <a:lumMod val="75000"/>
                    <a:lumOff val="25000"/>
                  </a:schemeClr>
                </a:solidFill>
              </a:defRPr>
            </a:lvl1pPr>
          </a:lstStyle>
          <a:p>
            <a:fld id="{513C1A6D-F8AC-4A59-9614-4AD84EE00020}" type="slidenum">
              <a:rPr lang="zh-TW" altLang="en-US" smtClean="0"/>
              <a:pPr/>
              <a:t>‹#›</a:t>
            </a:fld>
            <a:endParaRPr lang="zh-TW" altLang="en-US"/>
          </a:p>
        </p:txBody>
      </p:sp>
      <p:sp>
        <p:nvSpPr>
          <p:cNvPr id="8" name="矩形 7"/>
          <p:cNvSpPr/>
          <p:nvPr/>
        </p:nvSpPr>
        <p:spPr>
          <a:xfrm>
            <a:off x="0" y="0"/>
            <a:ext cx="9144000" cy="108000"/>
          </a:xfrm>
          <a:prstGeom prst="rect">
            <a:avLst/>
          </a:prstGeom>
          <a:gradFill>
            <a:gsLst>
              <a:gs pos="0">
                <a:schemeClr val="accent1">
                  <a:alpha val="50000"/>
                </a:schemeClr>
              </a:gs>
              <a:gs pos="50000">
                <a:schemeClr val="accent1">
                  <a:tint val="20000"/>
                </a:schemeClr>
              </a:gs>
              <a:gs pos="100000">
                <a:schemeClr val="accent1">
                  <a:alpha val="4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4400" kern="1200">
          <a:solidFill>
            <a:schemeClr val="tx2"/>
          </a:solidFill>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tx2"/>
        </a:buClr>
        <a:buSzPct val="50000"/>
        <a:buFont typeface="Wingdings 2"/>
        <a:buChar char="ß"/>
        <a:defRPr kumimoji="0" sz="3200" kern="1200">
          <a:solidFill>
            <a:schemeClr val="tx1"/>
          </a:solidFill>
          <a:latin typeface="+mn-lt"/>
          <a:ea typeface="+mn-ea"/>
          <a:cs typeface="+mn-cs"/>
        </a:defRPr>
      </a:lvl1pPr>
      <a:lvl2pPr marL="742950" indent="-285750" algn="l" rtl="0" eaLnBrk="1" latinLnBrk="0" hangingPunct="1">
        <a:spcBef>
          <a:spcPct val="20000"/>
        </a:spcBef>
        <a:buClr>
          <a:schemeClr val="tx2"/>
        </a:buClr>
        <a:buSzPct val="50000"/>
        <a:buFont typeface="Wingdings 2"/>
        <a:buChar char="Þ"/>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tx2"/>
        </a:buClr>
        <a:buSzPct val="50000"/>
        <a:buFont typeface="Wingdings 2"/>
        <a:buChar char=""/>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tx2"/>
        </a:buClr>
        <a:buSzPct val="50000"/>
        <a:buFont typeface="Wingdings 2"/>
        <a:buChar char=""/>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tx2"/>
        </a:buClr>
        <a:buSzPct val="50000"/>
        <a:buFont typeface="Wingdings 2"/>
        <a:buChar char=""/>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838B4F-57AC-4F35-B445-32B4AF5264B8}" type="datetimeFigureOut">
              <a:rPr lang="zh-TW" altLang="en-US" smtClean="0">
                <a:solidFill>
                  <a:prstClr val="black">
                    <a:tint val="75000"/>
                  </a:prstClr>
                </a:solidFill>
              </a:rPr>
              <a:pPr/>
              <a:t>2013/11/18</a:t>
            </a:fld>
            <a:endParaRPr lang="zh-TW" altLang="en-US">
              <a:solidFill>
                <a:prstClr val="black">
                  <a:tint val="75000"/>
                </a:prstClr>
              </a:solidFill>
            </a:endParaRPr>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solidFill>
                <a:prstClr val="black">
                  <a:tint val="75000"/>
                </a:prstClr>
              </a:solidFill>
            </a:endParaRPr>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C9681A-F005-439D-A927-F928E6B89291}"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2028940169"/>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tudent\Desktop\下載.jpg"/>
          <p:cNvPicPr>
            <a:picLocks noChangeAspect="1" noChangeArrowheads="1"/>
          </p:cNvPicPr>
          <p:nvPr/>
        </p:nvPicPr>
        <p:blipFill>
          <a:blip r:embed="rId2">
            <a:lum bright="70000" contrast="-70000"/>
            <a:extLst>
              <a:ext uri="{BEBA8EAE-BF5A-486C-A8C5-ECC9F3942E4B}">
                <a14:imgProps xmlns:a14="http://schemas.microsoft.com/office/drawing/2010/main">
                  <a14:imgLayer r:embed="rId3">
                    <a14:imgEffect>
                      <a14:sharpenSoften amount="-17000"/>
                    </a14:imgEffect>
                    <a14:imgEffect>
                      <a14:brightnessContrast bright="-3000"/>
                    </a14:imgEffect>
                  </a14:imgLayer>
                </a14:imgProps>
              </a:ext>
              <a:ext uri="{28A0092B-C50C-407E-A947-70E740481C1C}">
                <a14:useLocalDpi xmlns:a14="http://schemas.microsoft.com/office/drawing/2010/main" val="0"/>
              </a:ext>
            </a:extLst>
          </a:blip>
          <a:srcRect/>
          <a:stretch>
            <a:fillRect/>
          </a:stretch>
        </p:blipFill>
        <p:spPr bwMode="auto">
          <a:xfrm>
            <a:off x="2483768" y="1050280"/>
            <a:ext cx="3960440" cy="3960440"/>
          </a:xfrm>
          <a:prstGeom prst="rect">
            <a:avLst/>
          </a:prstGeom>
          <a:noFill/>
          <a:ln>
            <a:solidFill>
              <a:schemeClr val="bg2">
                <a:lumMod val="75000"/>
                <a:alpha val="0"/>
              </a:schemeClr>
            </a:solidFill>
          </a:ln>
          <a:effectLst>
            <a:reflection endPos="0" dir="5400000" sy="-100000" algn="bl" rotWithShape="0"/>
          </a:effectLst>
        </p:spPr>
      </p:pic>
      <p:sp>
        <p:nvSpPr>
          <p:cNvPr id="2" name="標題 1"/>
          <p:cNvSpPr>
            <a:spLocks noGrp="1"/>
          </p:cNvSpPr>
          <p:nvPr>
            <p:ph type="ctrTitle"/>
          </p:nvPr>
        </p:nvSpPr>
        <p:spPr>
          <a:xfrm>
            <a:off x="251520" y="260648"/>
            <a:ext cx="8604448" cy="1470025"/>
          </a:xfrm>
        </p:spPr>
        <p:txBody>
          <a:bodyPr>
            <a:normAutofit fontScale="90000"/>
          </a:bodyPr>
          <a:lstStyle/>
          <a:p>
            <a:r>
              <a:rPr lang="zh-TW" altLang="zh-TW" dirty="0"/>
              <a:t/>
            </a:r>
            <a:br>
              <a:rPr lang="zh-TW" altLang="zh-TW" dirty="0"/>
            </a:br>
            <a:r>
              <a:rPr lang="zh-TW" altLang="zh-TW" dirty="0"/>
              <a:t/>
            </a:r>
            <a:br>
              <a:rPr lang="zh-TW" altLang="zh-TW" dirty="0"/>
            </a:br>
            <a:r>
              <a:rPr lang="zh-TW" altLang="zh-TW" sz="3300" dirty="0"/>
              <a:t>亞洲</a:t>
            </a:r>
            <a:r>
              <a:rPr lang="zh-TW" altLang="zh-TW" sz="3300" dirty="0" smtClean="0"/>
              <a:t>大學資訊</a:t>
            </a:r>
            <a:r>
              <a:rPr lang="zh-TW" altLang="en-US" sz="3300" dirty="0" smtClean="0"/>
              <a:t>工程</a:t>
            </a:r>
            <a:r>
              <a:rPr lang="zh-TW" altLang="zh-TW" sz="3300" dirty="0" smtClean="0"/>
              <a:t>學</a:t>
            </a:r>
            <a:r>
              <a:rPr lang="zh-TW" altLang="zh-TW" sz="3300" dirty="0"/>
              <a:t>系</a:t>
            </a:r>
            <a:r>
              <a:rPr lang="zh-TW" altLang="zh-TW" sz="3300" dirty="0" smtClean="0">
                <a:effectLst/>
              </a:rPr>
              <a:t> </a:t>
            </a:r>
            <a:r>
              <a:rPr lang="en-US" altLang="zh-TW" sz="3300" dirty="0" smtClean="0">
                <a:effectLst/>
              </a:rPr>
              <a:t/>
            </a:r>
            <a:br>
              <a:rPr lang="en-US" altLang="zh-TW" sz="3300" dirty="0" smtClean="0">
                <a:effectLst/>
              </a:rPr>
            </a:br>
            <a:r>
              <a:rPr lang="zh-TW" altLang="en-US" sz="3300" dirty="0" smtClean="0"/>
              <a:t>畢業</a:t>
            </a:r>
            <a:r>
              <a:rPr lang="zh-TW" altLang="en-US" sz="3300" dirty="0" smtClean="0"/>
              <a:t>專題</a:t>
            </a:r>
            <a:r>
              <a:rPr lang="zh-TW" altLang="zh-TW" sz="2200" dirty="0"/>
              <a:t/>
            </a:r>
            <a:br>
              <a:rPr lang="zh-TW" altLang="zh-TW" sz="2200" dirty="0"/>
            </a:br>
            <a:endParaRPr lang="zh-TW" altLang="en-US" sz="2200" dirty="0"/>
          </a:p>
        </p:txBody>
      </p:sp>
      <p:sp>
        <p:nvSpPr>
          <p:cNvPr id="3" name="副標題 2"/>
          <p:cNvSpPr>
            <a:spLocks noGrp="1"/>
          </p:cNvSpPr>
          <p:nvPr>
            <p:ph type="subTitle" idx="1"/>
          </p:nvPr>
        </p:nvSpPr>
        <p:spPr>
          <a:xfrm>
            <a:off x="1403648" y="1988840"/>
            <a:ext cx="6400800" cy="2664296"/>
          </a:xfrm>
        </p:spPr>
        <p:txBody>
          <a:bodyPr>
            <a:normAutofit/>
          </a:bodyPr>
          <a:lstStyle/>
          <a:p>
            <a:endParaRPr lang="en-US" altLang="zh-TW" sz="2500" dirty="0">
              <a:solidFill>
                <a:schemeClr val="tx1"/>
              </a:solidFill>
            </a:endParaRPr>
          </a:p>
          <a:p>
            <a:r>
              <a:rPr lang="zh-TW" altLang="en-US" sz="2500" dirty="0" smtClean="0">
                <a:solidFill>
                  <a:schemeClr val="tx1"/>
                </a:solidFill>
              </a:rPr>
              <a:t>專題名稱</a:t>
            </a:r>
            <a:r>
              <a:rPr lang="en-US" altLang="zh-TW" sz="2500" dirty="0" smtClean="0">
                <a:solidFill>
                  <a:schemeClr val="tx1"/>
                </a:solidFill>
              </a:rPr>
              <a:t>:Android App</a:t>
            </a:r>
            <a:r>
              <a:rPr lang="zh-TW" altLang="en-US" sz="2500" dirty="0" smtClean="0">
                <a:solidFill>
                  <a:schemeClr val="tx1"/>
                </a:solidFill>
              </a:rPr>
              <a:t>應用於訊號量測平台</a:t>
            </a:r>
            <a:endParaRPr lang="zh-TW" altLang="zh-TW" sz="2500" dirty="0">
              <a:solidFill>
                <a:schemeClr val="tx1"/>
              </a:solidFill>
            </a:endParaRPr>
          </a:p>
          <a:p>
            <a:endParaRPr lang="en-US" altLang="zh-TW" sz="2600" dirty="0" smtClean="0">
              <a:solidFill>
                <a:schemeClr val="tx1"/>
              </a:solidFill>
            </a:endParaRPr>
          </a:p>
          <a:p>
            <a:r>
              <a:rPr lang="zh-TW" altLang="en-US" sz="2600" dirty="0" smtClean="0">
                <a:solidFill>
                  <a:schemeClr val="tx1"/>
                </a:solidFill>
              </a:rPr>
              <a:t>指導教授</a:t>
            </a:r>
            <a:r>
              <a:rPr lang="en-US" altLang="zh-TW" sz="2600" dirty="0" smtClean="0">
                <a:solidFill>
                  <a:schemeClr val="tx1"/>
                </a:solidFill>
              </a:rPr>
              <a:t>:</a:t>
            </a:r>
            <a:r>
              <a:rPr lang="zh-TW" altLang="en-US" sz="2600" dirty="0" smtClean="0">
                <a:solidFill>
                  <a:schemeClr val="tx1"/>
                </a:solidFill>
              </a:rPr>
              <a:t>陳永欽</a:t>
            </a:r>
            <a:endParaRPr lang="en-US" altLang="zh-TW" sz="2600" dirty="0" smtClean="0">
              <a:solidFill>
                <a:schemeClr val="tx1"/>
              </a:solidFill>
            </a:endParaRPr>
          </a:p>
          <a:p>
            <a:endParaRPr lang="zh-TW" altLang="en-US" dirty="0">
              <a:solidFill>
                <a:schemeClr val="tx1"/>
              </a:solidFill>
            </a:endParaRPr>
          </a:p>
        </p:txBody>
      </p:sp>
      <p:sp>
        <p:nvSpPr>
          <p:cNvPr id="4" name="文字方塊 3"/>
          <p:cNvSpPr txBox="1"/>
          <p:nvPr/>
        </p:nvSpPr>
        <p:spPr>
          <a:xfrm>
            <a:off x="6300192" y="4954736"/>
            <a:ext cx="3168352" cy="1323439"/>
          </a:xfrm>
          <a:prstGeom prst="rect">
            <a:avLst/>
          </a:prstGeom>
          <a:noFill/>
        </p:spPr>
        <p:txBody>
          <a:bodyPr wrap="square" rtlCol="0">
            <a:spAutoFit/>
          </a:bodyPr>
          <a:lstStyle/>
          <a:p>
            <a:r>
              <a:rPr lang="zh-TW" altLang="en-US" sz="2000" dirty="0" smtClean="0">
                <a:solidFill>
                  <a:prstClr val="black"/>
                </a:solidFill>
              </a:rPr>
              <a:t>研究生</a:t>
            </a:r>
            <a:r>
              <a:rPr lang="en-US" altLang="zh-TW" sz="2000" dirty="0" smtClean="0">
                <a:solidFill>
                  <a:prstClr val="black"/>
                </a:solidFill>
              </a:rPr>
              <a:t>:	</a:t>
            </a:r>
            <a:r>
              <a:rPr lang="zh-TW" altLang="en-US" sz="2000" dirty="0" smtClean="0">
                <a:solidFill>
                  <a:prstClr val="black"/>
                </a:solidFill>
              </a:rPr>
              <a:t>蕭瑋廷</a:t>
            </a:r>
            <a:endParaRPr lang="en-US" altLang="zh-TW" sz="2000" dirty="0" smtClean="0">
              <a:solidFill>
                <a:prstClr val="black"/>
              </a:solidFill>
            </a:endParaRPr>
          </a:p>
          <a:p>
            <a:r>
              <a:rPr lang="en-US" altLang="zh-TW" sz="2000" dirty="0" smtClean="0">
                <a:solidFill>
                  <a:prstClr val="black"/>
                </a:solidFill>
              </a:rPr>
              <a:t>	</a:t>
            </a:r>
            <a:r>
              <a:rPr lang="zh-TW" altLang="en-US" sz="2000" dirty="0" smtClean="0">
                <a:solidFill>
                  <a:prstClr val="black"/>
                </a:solidFill>
              </a:rPr>
              <a:t>陳育任</a:t>
            </a:r>
            <a:endParaRPr lang="en-US" altLang="zh-TW" sz="2000" dirty="0" smtClean="0">
              <a:solidFill>
                <a:prstClr val="black"/>
              </a:solidFill>
            </a:endParaRPr>
          </a:p>
          <a:p>
            <a:r>
              <a:rPr lang="en-US" altLang="zh-TW" sz="2000" dirty="0">
                <a:solidFill>
                  <a:prstClr val="black"/>
                </a:solidFill>
              </a:rPr>
              <a:t>	</a:t>
            </a:r>
            <a:r>
              <a:rPr lang="zh-TW" altLang="en-US" sz="2000" dirty="0" smtClean="0">
                <a:solidFill>
                  <a:prstClr val="black"/>
                </a:solidFill>
              </a:rPr>
              <a:t>陳浩源</a:t>
            </a:r>
            <a:endParaRPr lang="en-US" altLang="zh-TW" sz="2000" dirty="0" smtClean="0">
              <a:solidFill>
                <a:prstClr val="black"/>
              </a:solidFill>
            </a:endParaRPr>
          </a:p>
          <a:p>
            <a:r>
              <a:rPr lang="en-US" altLang="zh-TW" sz="2000" dirty="0">
                <a:solidFill>
                  <a:prstClr val="black"/>
                </a:solidFill>
              </a:rPr>
              <a:t>	</a:t>
            </a:r>
            <a:r>
              <a:rPr lang="zh-TW" altLang="en-US" sz="2000" dirty="0" smtClean="0">
                <a:solidFill>
                  <a:prstClr val="black"/>
                </a:solidFill>
              </a:rPr>
              <a:t>凌惠軒</a:t>
            </a:r>
            <a:endParaRPr lang="zh-TW" altLang="en-US" sz="2000" dirty="0">
              <a:solidFill>
                <a:prstClr val="black"/>
              </a:solidFill>
            </a:endParaRPr>
          </a:p>
        </p:txBody>
      </p:sp>
    </p:spTree>
    <p:extLst>
      <p:ext uri="{BB962C8B-B14F-4D97-AF65-F5344CB8AC3E}">
        <p14:creationId xmlns:p14="http://schemas.microsoft.com/office/powerpoint/2010/main" val="3877153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產生數值</a:t>
            </a:r>
            <a:r>
              <a:rPr lang="zh-TW" altLang="en-US" dirty="0" smtClean="0"/>
              <a:t>儲存</a:t>
            </a:r>
            <a:r>
              <a:rPr lang="zh-TW" altLang="en-US" dirty="0"/>
              <a:t>方式</a:t>
            </a:r>
            <a:endParaRPr lang="zh-TW" altLang="en-US" dirty="0"/>
          </a:p>
        </p:txBody>
      </p:sp>
      <p:sp>
        <p:nvSpPr>
          <p:cNvPr id="3" name="內容版面配置區 2"/>
          <p:cNvSpPr>
            <a:spLocks noGrp="1"/>
          </p:cNvSpPr>
          <p:nvPr>
            <p:ph idx="1"/>
          </p:nvPr>
        </p:nvSpPr>
        <p:spPr/>
        <p:txBody>
          <a:bodyPr/>
          <a:lstStyle/>
          <a:p>
            <a:pPr marL="0" indent="0">
              <a:buNone/>
            </a:pPr>
            <a:r>
              <a:rPr lang="zh-TW" altLang="en-US" dirty="0" smtClean="0">
                <a:latin typeface="+mj-ea"/>
                <a:ea typeface="+mj-ea"/>
              </a:rPr>
              <a:t>首先先儲存</a:t>
            </a:r>
            <a:r>
              <a:rPr lang="en-US" altLang="zh-TW" dirty="0" err="1" smtClean="0">
                <a:latin typeface="+mj-ea"/>
                <a:ea typeface="+mj-ea"/>
              </a:rPr>
              <a:t>fa</a:t>
            </a:r>
            <a:r>
              <a:rPr lang="zh-TW" altLang="en-US" dirty="0" smtClean="0">
                <a:latin typeface="+mj-ea"/>
                <a:ea typeface="+mj-ea"/>
              </a:rPr>
              <a:t>、</a:t>
            </a:r>
            <a:r>
              <a:rPr lang="en-US" altLang="zh-TW" dirty="0" smtClean="0">
                <a:latin typeface="+mj-ea"/>
                <a:ea typeface="+mj-ea"/>
              </a:rPr>
              <a:t>m</a:t>
            </a:r>
            <a:r>
              <a:rPr lang="zh-TW" altLang="en-US" dirty="0" smtClean="0">
                <a:latin typeface="+mj-ea"/>
                <a:ea typeface="+mj-ea"/>
              </a:rPr>
              <a:t>、</a:t>
            </a:r>
            <a:r>
              <a:rPr lang="en-US" altLang="zh-TW" dirty="0" smtClean="0">
                <a:latin typeface="+mj-ea"/>
                <a:ea typeface="+mj-ea"/>
              </a:rPr>
              <a:t>n</a:t>
            </a:r>
            <a:r>
              <a:rPr lang="zh-TW" altLang="en-US" dirty="0" smtClean="0">
                <a:latin typeface="+mj-ea"/>
                <a:ea typeface="+mj-ea"/>
              </a:rPr>
              <a:t>到</a:t>
            </a:r>
            <a:r>
              <a:rPr lang="en-US" altLang="zh-TW" dirty="0" smtClean="0">
                <a:latin typeface="+mj-ea"/>
                <a:ea typeface="+mj-ea"/>
              </a:rPr>
              <a:t>list</a:t>
            </a:r>
            <a:r>
              <a:rPr lang="zh-TW" altLang="en-US" dirty="0" smtClean="0">
                <a:latin typeface="+mj-ea"/>
                <a:ea typeface="+mj-ea"/>
              </a:rPr>
              <a:t>，再將混波數值一</a:t>
            </a:r>
            <a:r>
              <a:rPr lang="zh-TW" altLang="en-US" dirty="0" smtClean="0">
                <a:latin typeface="+mj-ea"/>
                <a:ea typeface="+mj-ea"/>
              </a:rPr>
              <a:t>個個</a:t>
            </a:r>
            <a:r>
              <a:rPr lang="zh-TW" altLang="en-US" dirty="0" smtClean="0">
                <a:latin typeface="+mj-ea"/>
                <a:ea typeface="+mj-ea"/>
              </a:rPr>
              <a:t>儲存到</a:t>
            </a:r>
            <a:r>
              <a:rPr lang="en-US" altLang="zh-TW" dirty="0" smtClean="0">
                <a:latin typeface="+mj-ea"/>
                <a:ea typeface="+mj-ea"/>
              </a:rPr>
              <a:t>list</a:t>
            </a:r>
            <a:r>
              <a:rPr lang="zh-TW" altLang="en-US" dirty="0" smtClean="0">
                <a:latin typeface="+mj-ea"/>
                <a:ea typeface="+mj-ea"/>
              </a:rPr>
              <a:t>，所以會儲存</a:t>
            </a:r>
            <a:r>
              <a:rPr lang="en-US" altLang="zh-TW" dirty="0" smtClean="0">
                <a:latin typeface="+mj-ea"/>
                <a:ea typeface="+mj-ea"/>
              </a:rPr>
              <a:t>n+3</a:t>
            </a:r>
            <a:r>
              <a:rPr lang="zh-TW" altLang="en-US" dirty="0" smtClean="0">
                <a:latin typeface="+mj-ea"/>
                <a:ea typeface="+mj-ea"/>
              </a:rPr>
              <a:t>個數字</a:t>
            </a:r>
            <a:endParaRPr lang="zh-TW" altLang="en-US" dirty="0">
              <a:latin typeface="+mj-ea"/>
              <a:ea typeface="+mj-ea"/>
            </a:endParaRPr>
          </a:p>
        </p:txBody>
      </p:sp>
      <p:pic>
        <p:nvPicPr>
          <p:cNvPr id="4" name="Picture 2" descr="https://fbcdn-sphotos-b-a.akamaihd.net/hphotos-ak-ash4/1426470_667406323279880_2046542843_n.jpg"/>
          <p:cNvPicPr>
            <a:picLocks noChangeAspect="1" noChangeArrowheads="1"/>
          </p:cNvPicPr>
          <p:nvPr/>
        </p:nvPicPr>
        <p:blipFill>
          <a:blip r:embed="rId2" cstate="print"/>
          <a:srcRect/>
          <a:stretch>
            <a:fillRect/>
          </a:stretch>
        </p:blipFill>
        <p:spPr bwMode="auto">
          <a:xfrm>
            <a:off x="3203848" y="2692918"/>
            <a:ext cx="2232248" cy="3968441"/>
          </a:xfrm>
          <a:prstGeom prst="rect">
            <a:avLst/>
          </a:prstGeom>
          <a:noFill/>
        </p:spPr>
      </p:pic>
      <p:sp>
        <p:nvSpPr>
          <p:cNvPr id="5" name="流程圖: 程序 25"/>
          <p:cNvSpPr>
            <a:spLocks noChangeArrowheads="1"/>
          </p:cNvSpPr>
          <p:nvPr/>
        </p:nvSpPr>
        <p:spPr bwMode="auto">
          <a:xfrm>
            <a:off x="5416004" y="3212976"/>
            <a:ext cx="2701925" cy="798512"/>
          </a:xfrm>
          <a:prstGeom prst="flowChartProcess">
            <a:avLst/>
          </a:prstGeom>
          <a:solidFill>
            <a:srgbClr val="FFFFFF"/>
          </a:solidFill>
          <a:ln w="25400">
            <a:solidFill>
              <a:srgbClr val="F79646"/>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500" dirty="0" smtClean="0">
                <a:latin typeface="Calibri" pitchFamily="34" charset="0"/>
                <a:ea typeface="新細明體" pitchFamily="18" charset="-120"/>
                <a:cs typeface="新細明體" pitchFamily="18" charset="-120"/>
              </a:rPr>
              <a:t>60</a:t>
            </a:r>
            <a:r>
              <a:rPr kumimoji="1" lang="zh-TW" altLang="en-US" sz="1500" dirty="0" smtClean="0">
                <a:latin typeface="Calibri" pitchFamily="34" charset="0"/>
                <a:ea typeface="新細明體" pitchFamily="18" charset="-120"/>
                <a:cs typeface="新細明體" pitchFamily="18" charset="-120"/>
              </a:rPr>
              <a:t>、</a:t>
            </a:r>
            <a:r>
              <a:rPr kumimoji="1" lang="en-US" altLang="zh-TW" sz="1500" dirty="0" smtClean="0">
                <a:latin typeface="Calibri" pitchFamily="34" charset="0"/>
                <a:ea typeface="新細明體" pitchFamily="18" charset="-120"/>
                <a:cs typeface="新細明體" pitchFamily="18" charset="-120"/>
              </a:rPr>
              <a:t>32</a:t>
            </a:r>
            <a:r>
              <a:rPr kumimoji="1" lang="zh-TW" altLang="en-US" sz="1500" dirty="0" smtClean="0">
                <a:latin typeface="Calibri" pitchFamily="34" charset="0"/>
                <a:ea typeface="新細明體" pitchFamily="18" charset="-120"/>
                <a:cs typeface="新細明體" pitchFamily="18" charset="-120"/>
              </a:rPr>
              <a:t>、</a:t>
            </a:r>
            <a:r>
              <a:rPr kumimoji="1" lang="en-US" altLang="zh-TW" sz="1500" dirty="0" smtClean="0">
                <a:latin typeface="Calibri" pitchFamily="34" charset="0"/>
                <a:ea typeface="新細明體" pitchFamily="18" charset="-120"/>
                <a:cs typeface="新細明體" pitchFamily="18" charset="-120"/>
              </a:rPr>
              <a:t>128</a:t>
            </a:r>
            <a:r>
              <a:rPr kumimoji="1" lang="zh-TW" altLang="en-US" sz="1500" dirty="0" smtClean="0">
                <a:latin typeface="Calibri" pitchFamily="34" charset="0"/>
                <a:ea typeface="新細明體" pitchFamily="18" charset="-120"/>
                <a:cs typeface="新細明體" pitchFamily="18" charset="-120"/>
              </a:rPr>
              <a:t>分別為</a:t>
            </a:r>
            <a:r>
              <a:rPr kumimoji="1" lang="en-US" altLang="zh-TW" sz="1500" dirty="0" err="1" smtClean="0">
                <a:latin typeface="Calibri" pitchFamily="34" charset="0"/>
                <a:ea typeface="新細明體" pitchFamily="18" charset="-120"/>
                <a:cs typeface="新細明體" pitchFamily="18" charset="-120"/>
              </a:rPr>
              <a:t>fa</a:t>
            </a:r>
            <a:r>
              <a:rPr kumimoji="1" lang="zh-TW" altLang="en-US" sz="1500" dirty="0" smtClean="0">
                <a:latin typeface="Calibri" pitchFamily="34" charset="0"/>
                <a:ea typeface="新細明體" pitchFamily="18" charset="-120"/>
                <a:cs typeface="新細明體" pitchFamily="18" charset="-120"/>
              </a:rPr>
              <a:t>、</a:t>
            </a:r>
            <a:r>
              <a:rPr kumimoji="1" lang="en-US" altLang="zh-TW" sz="1500" dirty="0" smtClean="0">
                <a:latin typeface="Calibri" pitchFamily="34" charset="0"/>
                <a:ea typeface="新細明體" pitchFamily="18" charset="-120"/>
                <a:cs typeface="新細明體" pitchFamily="18" charset="-120"/>
              </a:rPr>
              <a:t>m</a:t>
            </a:r>
            <a:r>
              <a:rPr kumimoji="1" lang="zh-TW" altLang="en-US" sz="1500" dirty="0" smtClean="0">
                <a:latin typeface="Calibri" pitchFamily="34" charset="0"/>
                <a:ea typeface="新細明體" pitchFamily="18" charset="-120"/>
                <a:cs typeface="新細明體" pitchFamily="18" charset="-120"/>
              </a:rPr>
              <a:t>、</a:t>
            </a:r>
            <a:r>
              <a:rPr kumimoji="1" lang="en-US" altLang="zh-TW" sz="1500" dirty="0" smtClean="0">
                <a:latin typeface="Calibri" pitchFamily="34" charset="0"/>
                <a:ea typeface="新細明體" pitchFamily="18" charset="-120"/>
                <a:cs typeface="新細明體" pitchFamily="18" charset="-120"/>
              </a:rPr>
              <a:t>n</a:t>
            </a:r>
            <a:endParaRPr kumimoji="1" 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p:txBody>
      </p:sp>
      <p:sp>
        <p:nvSpPr>
          <p:cNvPr id="6" name="流程圖: 程序 25"/>
          <p:cNvSpPr>
            <a:spLocks noChangeArrowheads="1"/>
          </p:cNvSpPr>
          <p:nvPr/>
        </p:nvSpPr>
        <p:spPr bwMode="auto">
          <a:xfrm>
            <a:off x="509191" y="5373216"/>
            <a:ext cx="2701925" cy="798512"/>
          </a:xfrm>
          <a:prstGeom prst="flowChartProcess">
            <a:avLst/>
          </a:prstGeom>
          <a:solidFill>
            <a:srgbClr val="FFFFFF"/>
          </a:solidFill>
          <a:ln w="25400">
            <a:solidFill>
              <a:srgbClr val="F79646"/>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500" b="0" i="0" u="none" strike="noStrike" cap="none" normalizeH="0" baseline="0" dirty="0" smtClean="0">
                <a:ln>
                  <a:noFill/>
                </a:ln>
                <a:solidFill>
                  <a:schemeClr val="tx1"/>
                </a:solidFill>
                <a:effectLst/>
                <a:latin typeface="Calibri" pitchFamily="34" charset="0"/>
                <a:ea typeface="新細明體" pitchFamily="18" charset="-120"/>
                <a:cs typeface="新細明體" pitchFamily="18" charset="-120"/>
              </a:rPr>
              <a:t>產生混波的數據列</a:t>
            </a:r>
            <a:endParaRPr kumimoji="1" 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p:txBody>
      </p:sp>
    </p:spTree>
    <p:extLst>
      <p:ext uri="{BB962C8B-B14F-4D97-AF65-F5344CB8AC3E}">
        <p14:creationId xmlns:p14="http://schemas.microsoft.com/office/powerpoint/2010/main" val="695159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49188" y="269776"/>
            <a:ext cx="8229600" cy="1143000"/>
          </a:xfrm>
        </p:spPr>
        <p:txBody>
          <a:bodyPr/>
          <a:lstStyle/>
          <a:p>
            <a:pPr algn="l"/>
            <a:r>
              <a:rPr lang="zh-TW" altLang="en-US" dirty="0" smtClean="0"/>
              <a:t> 主畫面</a:t>
            </a:r>
            <a:endParaRPr lang="zh-TW" altLang="en-US" dirty="0"/>
          </a:p>
        </p:txBody>
      </p:sp>
      <p:sp>
        <p:nvSpPr>
          <p:cNvPr id="3" name="內容版面配置區 2"/>
          <p:cNvSpPr>
            <a:spLocks noGrp="1"/>
          </p:cNvSpPr>
          <p:nvPr>
            <p:ph idx="1"/>
          </p:nvPr>
        </p:nvSpPr>
        <p:spPr/>
        <p:txBody>
          <a:bodyPr/>
          <a:lstStyle/>
          <a:p>
            <a:endParaRPr lang="zh-TW" altLang="en-US" dirty="0"/>
          </a:p>
        </p:txBody>
      </p:sp>
      <p:pic>
        <p:nvPicPr>
          <p:cNvPr id="5" name="圖片 4" descr="C:\Users\Student\Desktop\mine.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31840" y="1412776"/>
            <a:ext cx="2664296" cy="5013176"/>
          </a:xfrm>
          <a:prstGeom prst="rect">
            <a:avLst/>
          </a:prstGeom>
          <a:noFill/>
          <a:ln>
            <a:noFill/>
          </a:ln>
        </p:spPr>
      </p:pic>
      <p:sp>
        <p:nvSpPr>
          <p:cNvPr id="2050" name="流程圖: 程序 10"/>
          <p:cNvSpPr>
            <a:spLocks noChangeArrowheads="1"/>
          </p:cNvSpPr>
          <p:nvPr/>
        </p:nvSpPr>
        <p:spPr bwMode="auto">
          <a:xfrm>
            <a:off x="5508104" y="2204863"/>
            <a:ext cx="1955800" cy="350837"/>
          </a:xfrm>
          <a:prstGeom prst="flowChartProcess">
            <a:avLst/>
          </a:prstGeom>
          <a:solidFill>
            <a:srgbClr val="FFFFFF"/>
          </a:solidFill>
          <a:ln w="25400">
            <a:solidFill>
              <a:srgbClr val="F79646"/>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200" b="0" i="0" u="none" strike="noStrike" cap="none" normalizeH="0" baseline="0" smtClean="0">
                <a:ln>
                  <a:noFill/>
                </a:ln>
                <a:solidFill>
                  <a:schemeClr val="tx1"/>
                </a:solidFill>
                <a:effectLst/>
                <a:latin typeface="Calibri" pitchFamily="34" charset="0"/>
                <a:ea typeface="新細明體" pitchFamily="18" charset="-120"/>
                <a:cs typeface="新細明體" pitchFamily="18" charset="-120"/>
              </a:rPr>
              <a:t>進入虛擬數據取得區</a:t>
            </a:r>
            <a:endParaRPr kumimoji="1" 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
        <p:nvSpPr>
          <p:cNvPr id="2051" name="流程圖: 程序 11"/>
          <p:cNvSpPr>
            <a:spLocks noChangeArrowheads="1"/>
          </p:cNvSpPr>
          <p:nvPr/>
        </p:nvSpPr>
        <p:spPr bwMode="auto">
          <a:xfrm>
            <a:off x="5364088" y="2636912"/>
            <a:ext cx="1955800" cy="350837"/>
          </a:xfrm>
          <a:prstGeom prst="flowChartProcess">
            <a:avLst/>
          </a:prstGeom>
          <a:solidFill>
            <a:srgbClr val="FFFFFF"/>
          </a:solidFill>
          <a:ln w="25400">
            <a:solidFill>
              <a:srgbClr val="F79646"/>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200" b="0" i="0" u="none" strike="noStrike" cap="none" normalizeH="0" baseline="0" smtClean="0">
                <a:ln>
                  <a:noFill/>
                </a:ln>
                <a:solidFill>
                  <a:schemeClr val="tx1"/>
                </a:solidFill>
                <a:effectLst/>
                <a:latin typeface="Calibri" pitchFamily="34" charset="0"/>
                <a:ea typeface="新細明體" pitchFamily="18" charset="-120"/>
                <a:cs typeface="新細明體" pitchFamily="18" charset="-120"/>
              </a:rPr>
              <a:t>進入資料上傳區</a:t>
            </a:r>
            <a:endParaRPr kumimoji="1" 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
        <p:nvSpPr>
          <p:cNvPr id="2052" name="流程圖: 程序 12"/>
          <p:cNvSpPr>
            <a:spLocks noChangeArrowheads="1"/>
          </p:cNvSpPr>
          <p:nvPr/>
        </p:nvSpPr>
        <p:spPr bwMode="auto">
          <a:xfrm>
            <a:off x="1314152" y="3501008"/>
            <a:ext cx="1817688" cy="720080"/>
          </a:xfrm>
          <a:prstGeom prst="flowChartProcess">
            <a:avLst/>
          </a:prstGeom>
          <a:solidFill>
            <a:srgbClr val="FFFFFF"/>
          </a:solidFill>
          <a:ln w="25400">
            <a:solidFill>
              <a:srgbClr val="F79646"/>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200" b="0" i="0" u="none" strike="noStrike" cap="none" normalizeH="0" baseline="0" smtClean="0">
                <a:ln>
                  <a:noFill/>
                </a:ln>
                <a:solidFill>
                  <a:schemeClr val="tx1"/>
                </a:solidFill>
                <a:effectLst/>
                <a:latin typeface="Calibri" pitchFamily="34" charset="0"/>
                <a:ea typeface="新細明體" pitchFamily="18" charset="-120"/>
                <a:cs typeface="新細明體" pitchFamily="18" charset="-120"/>
              </a:rPr>
              <a:t>進入資料數列查詢</a:t>
            </a:r>
            <a:endParaRPr kumimoji="1" 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
        <p:nvSpPr>
          <p:cNvPr id="2053" name="流程圖: 程序 9"/>
          <p:cNvSpPr>
            <a:spLocks noChangeArrowheads="1"/>
          </p:cNvSpPr>
          <p:nvPr/>
        </p:nvSpPr>
        <p:spPr bwMode="auto">
          <a:xfrm>
            <a:off x="1474490" y="2204864"/>
            <a:ext cx="1657350" cy="787400"/>
          </a:xfrm>
          <a:prstGeom prst="flowChartProcess">
            <a:avLst/>
          </a:prstGeom>
          <a:solidFill>
            <a:srgbClr val="FFFFFF"/>
          </a:solidFill>
          <a:ln w="25400">
            <a:solidFill>
              <a:srgbClr val="F79646"/>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altLang="en-US" sz="1200" b="0" i="0" u="none" strike="noStrike" cap="none" normalizeH="0" baseline="0" smtClean="0">
                <a:ln>
                  <a:noFill/>
                </a:ln>
                <a:solidFill>
                  <a:schemeClr val="tx1"/>
                </a:solidFill>
                <a:effectLst/>
                <a:latin typeface="Calibri" pitchFamily="34" charset="0"/>
                <a:ea typeface="新細明體" pitchFamily="18" charset="-120"/>
                <a:cs typeface="新細明體" pitchFamily="18" charset="-120"/>
              </a:rPr>
              <a:t>選擇藍芽搜尋到的手機清單</a:t>
            </a:r>
            <a:endParaRPr kumimoji="1" 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196752" y="404664"/>
            <a:ext cx="8229600" cy="1143000"/>
          </a:xfrm>
        </p:spPr>
        <p:txBody>
          <a:bodyPr/>
          <a:lstStyle/>
          <a:p>
            <a:r>
              <a:rPr lang="zh-TW" altLang="en-US" dirty="0" smtClean="0"/>
              <a:t>藍芽</a:t>
            </a:r>
            <a:r>
              <a:rPr lang="zh-TW" altLang="en-US" dirty="0" smtClean="0"/>
              <a:t>連線</a:t>
            </a:r>
            <a:endParaRPr lang="zh-TW" altLang="en-US" dirty="0"/>
          </a:p>
        </p:txBody>
      </p:sp>
      <p:sp>
        <p:nvSpPr>
          <p:cNvPr id="3" name="內容版面配置區 2"/>
          <p:cNvSpPr>
            <a:spLocks noGrp="1"/>
          </p:cNvSpPr>
          <p:nvPr>
            <p:ph idx="1"/>
          </p:nvPr>
        </p:nvSpPr>
        <p:spPr/>
        <p:txBody>
          <a:bodyPr/>
          <a:lstStyle/>
          <a:p>
            <a:pPr marL="0" indent="0">
              <a:buNone/>
            </a:pPr>
            <a:r>
              <a:rPr lang="zh-TW" altLang="en-US" dirty="0" smtClean="0">
                <a:latin typeface="+mj-ea"/>
                <a:ea typeface="+mj-ea"/>
              </a:rPr>
              <a:t>首先要開啟手機藍芽，再從藍芽配對清單</a:t>
            </a:r>
            <a:r>
              <a:rPr lang="zh-TW" altLang="en-US" dirty="0" smtClean="0">
                <a:latin typeface="+mj-ea"/>
                <a:ea typeface="+mj-ea"/>
              </a:rPr>
              <a:t>找到欲配對之型號</a:t>
            </a:r>
            <a:endParaRPr lang="zh-TW" altLang="en-US" dirty="0">
              <a:latin typeface="+mj-ea"/>
              <a:ea typeface="+mj-ea"/>
            </a:endParaRPr>
          </a:p>
        </p:txBody>
      </p:sp>
      <p:pic>
        <p:nvPicPr>
          <p:cNvPr id="1026" name="Picture 2" descr="https://fbcdn-sphotos-e-a.akamaihd.net/hphotos-ak-ash3/1424299_667881706565675_1582253962_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51920" y="2204864"/>
            <a:ext cx="2509376" cy="44611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496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藍芽傳收值機制</a:t>
            </a:r>
            <a:endParaRPr lang="zh-TW" altLang="en-US" dirty="0"/>
          </a:p>
        </p:txBody>
      </p:sp>
      <p:sp>
        <p:nvSpPr>
          <p:cNvPr id="3" name="內容版面配置區 2"/>
          <p:cNvSpPr>
            <a:spLocks noGrp="1"/>
          </p:cNvSpPr>
          <p:nvPr>
            <p:ph idx="1"/>
          </p:nvPr>
        </p:nvSpPr>
        <p:spPr/>
        <p:txBody>
          <a:bodyPr>
            <a:normAutofit/>
          </a:bodyPr>
          <a:lstStyle/>
          <a:p>
            <a:pPr marL="0" indent="0">
              <a:buNone/>
            </a:pPr>
            <a:r>
              <a:rPr lang="zh-TW" altLang="en-US" b="1" dirty="0" smtClean="0">
                <a:latin typeface="+mj-ea"/>
                <a:ea typeface="+mj-ea"/>
              </a:rPr>
              <a:t>藍芽傳值</a:t>
            </a:r>
            <a:r>
              <a:rPr lang="en-US" altLang="zh-TW" b="1" dirty="0" smtClean="0">
                <a:latin typeface="+mj-ea"/>
                <a:ea typeface="+mj-ea"/>
              </a:rPr>
              <a:t>:</a:t>
            </a:r>
          </a:p>
          <a:p>
            <a:pPr marL="0" indent="0">
              <a:buNone/>
            </a:pPr>
            <a:r>
              <a:rPr lang="zh-TW" altLang="en-US" dirty="0">
                <a:latin typeface="+mj-ea"/>
                <a:ea typeface="+mj-ea"/>
              </a:rPr>
              <a:t> </a:t>
            </a:r>
            <a:r>
              <a:rPr lang="zh-TW" altLang="en-US" dirty="0" smtClean="0">
                <a:latin typeface="+mj-ea"/>
                <a:ea typeface="+mj-ea"/>
              </a:rPr>
              <a:t>    </a:t>
            </a:r>
            <a:r>
              <a:rPr lang="zh-TW" altLang="en-US" dirty="0">
                <a:latin typeface="+mj-ea"/>
                <a:ea typeface="+mj-ea"/>
              </a:rPr>
              <a:t>單一數據</a:t>
            </a:r>
            <a:r>
              <a:rPr lang="zh-TW" altLang="en-US" dirty="0" smtClean="0">
                <a:latin typeface="+mj-ea"/>
                <a:ea typeface="+mj-ea"/>
              </a:rPr>
              <a:t>傳輸，非整列數據。</a:t>
            </a:r>
            <a:endParaRPr lang="en-US" altLang="zh-TW" dirty="0" smtClean="0">
              <a:latin typeface="+mj-ea"/>
              <a:ea typeface="+mj-ea"/>
            </a:endParaRPr>
          </a:p>
          <a:p>
            <a:pPr marL="0" indent="0">
              <a:buNone/>
            </a:pPr>
            <a:endParaRPr lang="en-US" altLang="zh-TW" b="1" dirty="0" smtClean="0">
              <a:latin typeface="+mj-ea"/>
              <a:ea typeface="+mj-ea"/>
            </a:endParaRPr>
          </a:p>
          <a:p>
            <a:pPr marL="0" indent="0">
              <a:buNone/>
            </a:pPr>
            <a:r>
              <a:rPr lang="zh-TW" altLang="en-US" b="1" dirty="0" smtClean="0">
                <a:latin typeface="+mj-ea"/>
                <a:ea typeface="+mj-ea"/>
              </a:rPr>
              <a:t>藍</a:t>
            </a:r>
            <a:r>
              <a:rPr lang="zh-TW" altLang="en-US" b="1" dirty="0">
                <a:latin typeface="+mj-ea"/>
                <a:ea typeface="+mj-ea"/>
              </a:rPr>
              <a:t>芽收</a:t>
            </a:r>
            <a:r>
              <a:rPr lang="zh-TW" altLang="en-US" b="1" dirty="0" smtClean="0">
                <a:latin typeface="+mj-ea"/>
                <a:ea typeface="+mj-ea"/>
              </a:rPr>
              <a:t>值之中斷機制</a:t>
            </a:r>
            <a:r>
              <a:rPr lang="en-US" altLang="zh-TW" b="1" dirty="0" smtClean="0">
                <a:latin typeface="+mj-ea"/>
                <a:ea typeface="+mj-ea"/>
              </a:rPr>
              <a:t>:</a:t>
            </a:r>
            <a:endParaRPr lang="en-US" altLang="zh-TW" b="1" dirty="0" smtClean="0">
              <a:latin typeface="+mj-ea"/>
              <a:ea typeface="+mj-ea"/>
            </a:endParaRPr>
          </a:p>
          <a:p>
            <a:pPr marL="0" indent="0">
              <a:buNone/>
            </a:pPr>
            <a:endParaRPr lang="en-US" altLang="zh-TW" sz="2800" dirty="0" smtClean="0">
              <a:latin typeface="+mj-ea"/>
              <a:ea typeface="+mj-ea"/>
            </a:endParaRPr>
          </a:p>
          <a:p>
            <a:pPr marL="0" indent="0">
              <a:buNone/>
            </a:pPr>
            <a:r>
              <a:rPr lang="zh-TW" altLang="en-US" sz="2800" dirty="0" smtClean="0">
                <a:latin typeface="+mj-ea"/>
                <a:ea typeface="+mj-ea"/>
              </a:rPr>
              <a:t>因傳輸格式固定，當收值之</a:t>
            </a:r>
            <a:r>
              <a:rPr lang="en-US" altLang="zh-TW" sz="2800" dirty="0" smtClean="0">
                <a:latin typeface="+mj-ea"/>
                <a:ea typeface="+mj-ea"/>
              </a:rPr>
              <a:t>B</a:t>
            </a:r>
            <a:r>
              <a:rPr lang="zh-TW" altLang="en-US" sz="2800" dirty="0" smtClean="0">
                <a:latin typeface="+mj-ea"/>
                <a:ea typeface="+mj-ea"/>
              </a:rPr>
              <a:t>手機得到第三個數值時必為</a:t>
            </a:r>
            <a:r>
              <a:rPr lang="en-US" altLang="zh-TW" sz="2800" dirty="0" smtClean="0">
                <a:latin typeface="+mj-ea"/>
                <a:ea typeface="+mj-ea"/>
              </a:rPr>
              <a:t>n</a:t>
            </a:r>
            <a:r>
              <a:rPr lang="zh-TW" altLang="en-US" sz="2800" dirty="0" smtClean="0">
                <a:latin typeface="+mj-ea"/>
                <a:ea typeface="+mj-ea"/>
              </a:rPr>
              <a:t>，並判斷</a:t>
            </a:r>
            <a:r>
              <a:rPr lang="zh-TW" altLang="en-US" sz="2800" dirty="0" smtClean="0">
                <a:latin typeface="+mj-ea"/>
                <a:ea typeface="+mj-ea"/>
              </a:rPr>
              <a:t>當</a:t>
            </a:r>
            <a:r>
              <a:rPr lang="zh-TW" altLang="en-US" sz="2800" dirty="0" smtClean="0">
                <a:latin typeface="+mj-ea"/>
                <a:ea typeface="+mj-ea"/>
              </a:rPr>
              <a:t>收到總數量</a:t>
            </a:r>
            <a:r>
              <a:rPr lang="en-US" altLang="zh-TW" sz="2800" dirty="0" smtClean="0">
                <a:latin typeface="+mj-ea"/>
                <a:ea typeface="+mj-ea"/>
              </a:rPr>
              <a:t>n+3</a:t>
            </a:r>
            <a:r>
              <a:rPr lang="zh-TW" altLang="en-US" sz="2800" dirty="0">
                <a:latin typeface="+mj-ea"/>
                <a:ea typeface="+mj-ea"/>
              </a:rPr>
              <a:t>筆</a:t>
            </a:r>
            <a:r>
              <a:rPr lang="zh-TW" altLang="en-US" sz="2800" dirty="0" smtClean="0">
                <a:latin typeface="+mj-ea"/>
                <a:ea typeface="+mj-ea"/>
              </a:rPr>
              <a:t>數據時，停止</a:t>
            </a:r>
            <a:r>
              <a:rPr lang="zh-TW" altLang="en-US" sz="2800" dirty="0" smtClean="0">
                <a:latin typeface="+mj-ea"/>
                <a:ea typeface="+mj-ea"/>
              </a:rPr>
              <a:t>收值。</a:t>
            </a:r>
            <a:endParaRPr lang="zh-TW" altLang="en-US" sz="2800" dirty="0">
              <a:latin typeface="+mj-ea"/>
              <a:ea typeface="+mj-ea"/>
            </a:endParaRPr>
          </a:p>
        </p:txBody>
      </p:sp>
    </p:spTree>
    <p:extLst>
      <p:ext uri="{BB962C8B-B14F-4D97-AF65-F5344CB8AC3E}">
        <p14:creationId xmlns:p14="http://schemas.microsoft.com/office/powerpoint/2010/main" val="35118179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s://fbcdn-sphotos-h-a.akamaihd.net/hphotos-ak-frc3/1456079_667405183279994_1724440342_n.jpg"/>
          <p:cNvPicPr>
            <a:picLocks noChangeAspect="1" noChangeArrowheads="1"/>
          </p:cNvPicPr>
          <p:nvPr/>
        </p:nvPicPr>
        <p:blipFill>
          <a:blip r:embed="rId2" cstate="print"/>
          <a:srcRect/>
          <a:stretch>
            <a:fillRect/>
          </a:stretch>
        </p:blipFill>
        <p:spPr bwMode="auto">
          <a:xfrm>
            <a:off x="3433688" y="1052736"/>
            <a:ext cx="3048273" cy="5419153"/>
          </a:xfrm>
          <a:prstGeom prst="rect">
            <a:avLst/>
          </a:prstGeom>
          <a:noFill/>
        </p:spPr>
      </p:pic>
      <p:sp>
        <p:nvSpPr>
          <p:cNvPr id="2" name="標題 1"/>
          <p:cNvSpPr>
            <a:spLocks noGrp="1"/>
          </p:cNvSpPr>
          <p:nvPr>
            <p:ph type="title"/>
          </p:nvPr>
        </p:nvSpPr>
        <p:spPr>
          <a:xfrm>
            <a:off x="-2095475" y="332656"/>
            <a:ext cx="8229600" cy="1143000"/>
          </a:xfrm>
        </p:spPr>
        <p:txBody>
          <a:bodyPr/>
          <a:lstStyle/>
          <a:p>
            <a:r>
              <a:rPr lang="zh-TW" altLang="en-US" dirty="0" smtClean="0"/>
              <a:t>資料</a:t>
            </a:r>
            <a:r>
              <a:rPr lang="zh-TW" altLang="en-US" dirty="0" smtClean="0"/>
              <a:t>上傳區</a:t>
            </a:r>
            <a:endParaRPr lang="zh-TW" altLang="en-US" dirty="0"/>
          </a:p>
        </p:txBody>
      </p:sp>
      <p:sp>
        <p:nvSpPr>
          <p:cNvPr id="5122" name="流程圖: 程序 31"/>
          <p:cNvSpPr>
            <a:spLocks noChangeArrowheads="1"/>
          </p:cNvSpPr>
          <p:nvPr/>
        </p:nvSpPr>
        <p:spPr bwMode="auto">
          <a:xfrm>
            <a:off x="1187624" y="4941168"/>
            <a:ext cx="2116138" cy="504057"/>
          </a:xfrm>
          <a:prstGeom prst="flowChartProcess">
            <a:avLst/>
          </a:prstGeom>
          <a:solidFill>
            <a:srgbClr val="FFFFFF"/>
          </a:solidFill>
          <a:ln w="25400">
            <a:solidFill>
              <a:srgbClr val="F79646"/>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200" b="0" i="0" u="none" strike="noStrike" cap="none" normalizeH="0" baseline="0" dirty="0" smtClean="0">
                <a:ln>
                  <a:noFill/>
                </a:ln>
                <a:solidFill>
                  <a:schemeClr val="tx1"/>
                </a:solidFill>
                <a:effectLst/>
                <a:latin typeface="Calibri" pitchFamily="34" charset="0"/>
                <a:ea typeface="新細明體" pitchFamily="18" charset="-120"/>
                <a:cs typeface="新細明體" pitchFamily="18" charset="-120"/>
              </a:rPr>
              <a:t>資料上傳處理</a:t>
            </a:r>
            <a:endParaRPr kumimoji="1" 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p:txBody>
      </p:sp>
      <p:sp>
        <p:nvSpPr>
          <p:cNvPr id="7" name="流程圖: 程序 31"/>
          <p:cNvSpPr>
            <a:spLocks noChangeArrowheads="1"/>
          </p:cNvSpPr>
          <p:nvPr/>
        </p:nvSpPr>
        <p:spPr bwMode="auto">
          <a:xfrm>
            <a:off x="5436096" y="2044005"/>
            <a:ext cx="2376264" cy="592907"/>
          </a:xfrm>
          <a:prstGeom prst="flowChartProcess">
            <a:avLst/>
          </a:prstGeom>
          <a:solidFill>
            <a:srgbClr val="FFFFFF"/>
          </a:solidFill>
          <a:ln w="25400">
            <a:solidFill>
              <a:srgbClr val="F79646"/>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rPr>
              <a:t>波形繪製區</a:t>
            </a:r>
            <a:endParaRPr kumimoji="1" 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目前訊號顯示</a:t>
            </a:r>
            <a:endParaRPr lang="zh-TW" altLang="en-US" dirty="0"/>
          </a:p>
        </p:txBody>
      </p:sp>
      <p:sp>
        <p:nvSpPr>
          <p:cNvPr id="3" name="內容版面配置區 2"/>
          <p:cNvSpPr>
            <a:spLocks noGrp="1"/>
          </p:cNvSpPr>
          <p:nvPr>
            <p:ph idx="1"/>
          </p:nvPr>
        </p:nvSpPr>
        <p:spPr/>
        <p:txBody>
          <a:bodyPr/>
          <a:lstStyle/>
          <a:p>
            <a:endParaRPr lang="zh-TW" altLang="en-US" dirty="0"/>
          </a:p>
        </p:txBody>
      </p:sp>
      <p:pic>
        <p:nvPicPr>
          <p:cNvPr id="2050" name="Picture 2" descr="https://fbcdn-sphotos-a-a.akamaihd.net/hphotos-ak-prn2/1467488_665502810136898_1893442582_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75856" y="1700808"/>
            <a:ext cx="2332142" cy="4146030"/>
          </a:xfrm>
          <a:prstGeom prst="rect">
            <a:avLst/>
          </a:prstGeom>
          <a:noFill/>
          <a:extLst>
            <a:ext uri="{909E8E84-426E-40DD-AFC4-6F175D3DCCD1}">
              <a14:hiddenFill xmlns:a14="http://schemas.microsoft.com/office/drawing/2010/main">
                <a:solidFill>
                  <a:srgbClr val="FFFFFF"/>
                </a:solidFill>
              </a14:hiddenFill>
            </a:ext>
          </a:extLst>
        </p:spPr>
      </p:pic>
      <p:sp>
        <p:nvSpPr>
          <p:cNvPr id="5" name="流程圖: 程序 31"/>
          <p:cNvSpPr>
            <a:spLocks noChangeArrowheads="1"/>
          </p:cNvSpPr>
          <p:nvPr/>
        </p:nvSpPr>
        <p:spPr bwMode="auto">
          <a:xfrm>
            <a:off x="5607998" y="2852936"/>
            <a:ext cx="2116138" cy="742627"/>
          </a:xfrm>
          <a:prstGeom prst="flowChartProcess">
            <a:avLst/>
          </a:prstGeom>
          <a:solidFill>
            <a:srgbClr val="FFFFFF"/>
          </a:solidFill>
          <a:ln w="25400">
            <a:solidFill>
              <a:srgbClr val="F79646"/>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rPr>
              <a:t>混波之波形繪出</a:t>
            </a:r>
            <a:endParaRPr kumimoji="1" 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p:txBody>
      </p:sp>
      <p:sp>
        <p:nvSpPr>
          <p:cNvPr id="6" name="流程圖: 程序 31"/>
          <p:cNvSpPr>
            <a:spLocks noChangeArrowheads="1"/>
          </p:cNvSpPr>
          <p:nvPr/>
        </p:nvSpPr>
        <p:spPr bwMode="auto">
          <a:xfrm>
            <a:off x="395536" y="4658857"/>
            <a:ext cx="2873761" cy="570343"/>
          </a:xfrm>
          <a:prstGeom prst="flowChartProcess">
            <a:avLst/>
          </a:prstGeom>
          <a:solidFill>
            <a:srgbClr val="FFFFFF"/>
          </a:solidFill>
          <a:ln w="25400">
            <a:solidFill>
              <a:srgbClr val="F79646"/>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rPr>
              <a:t>上傳至雲端作資料處理</a:t>
            </a:r>
            <a:endParaRPr kumimoji="1" 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p:txBody>
      </p:sp>
    </p:spTree>
    <p:extLst>
      <p:ext uri="{BB962C8B-B14F-4D97-AF65-F5344CB8AC3E}">
        <p14:creationId xmlns:p14="http://schemas.microsoft.com/office/powerpoint/2010/main" val="15515814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052736" y="404664"/>
            <a:ext cx="8229600" cy="1143000"/>
          </a:xfrm>
        </p:spPr>
        <p:txBody>
          <a:bodyPr/>
          <a:lstStyle/>
          <a:p>
            <a:r>
              <a:rPr lang="zh-TW" altLang="en-US" dirty="0" smtClean="0"/>
              <a:t>上傳數據處理</a:t>
            </a:r>
            <a:endParaRPr lang="zh-TW" altLang="en-US" dirty="0"/>
          </a:p>
        </p:txBody>
      </p:sp>
      <p:sp>
        <p:nvSpPr>
          <p:cNvPr id="3" name="內容版面配置區 2"/>
          <p:cNvSpPr>
            <a:spLocks noGrp="1"/>
          </p:cNvSpPr>
          <p:nvPr>
            <p:ph idx="1"/>
          </p:nvPr>
        </p:nvSpPr>
        <p:spPr/>
        <p:txBody>
          <a:bodyPr/>
          <a:lstStyle/>
          <a:p>
            <a:pPr marL="0" indent="0">
              <a:buNone/>
            </a:pPr>
            <a:r>
              <a:rPr lang="zh-TW" altLang="en-US" dirty="0" smtClean="0">
                <a:latin typeface="+mj-ea"/>
                <a:ea typeface="+mj-ea"/>
              </a:rPr>
              <a:t>數據上傳</a:t>
            </a:r>
            <a:r>
              <a:rPr lang="en-US" altLang="zh-TW" dirty="0" smtClean="0">
                <a:latin typeface="+mj-ea"/>
                <a:ea typeface="+mj-ea"/>
              </a:rPr>
              <a:t>:</a:t>
            </a:r>
          </a:p>
          <a:p>
            <a:pPr marL="0" indent="0">
              <a:buNone/>
            </a:pPr>
            <a:endParaRPr lang="en-US" altLang="zh-TW" dirty="0" smtClean="0">
              <a:latin typeface="+mj-ea"/>
              <a:ea typeface="+mj-ea"/>
            </a:endParaRPr>
          </a:p>
          <a:p>
            <a:pPr marL="0" indent="0">
              <a:buNone/>
            </a:pPr>
            <a:r>
              <a:rPr lang="zh-TW" altLang="en-US" dirty="0">
                <a:latin typeface="+mj-ea"/>
                <a:ea typeface="+mj-ea"/>
              </a:rPr>
              <a:t>以手機系統</a:t>
            </a:r>
            <a:r>
              <a:rPr lang="zh-TW" altLang="en-US" dirty="0" smtClean="0">
                <a:latin typeface="+mj-ea"/>
                <a:ea typeface="+mj-ea"/>
              </a:rPr>
              <a:t>時間判斷是否為同筆資料，並將同筆資料作運算並利用</a:t>
            </a:r>
            <a:r>
              <a:rPr lang="en-US" altLang="zh-TW" dirty="0" err="1" smtClean="0">
                <a:latin typeface="+mj-ea"/>
                <a:ea typeface="+mj-ea"/>
              </a:rPr>
              <a:t>Mysql</a:t>
            </a:r>
            <a:r>
              <a:rPr lang="zh-TW" altLang="en-US" dirty="0" smtClean="0">
                <a:latin typeface="+mj-ea"/>
                <a:ea typeface="+mj-ea"/>
              </a:rPr>
              <a:t>作資料儲存。</a:t>
            </a:r>
            <a:endParaRPr lang="en-US" altLang="zh-TW" dirty="0">
              <a:latin typeface="+mj-ea"/>
              <a:ea typeface="+mj-ea"/>
            </a:endParaRPr>
          </a:p>
        </p:txBody>
      </p:sp>
    </p:spTree>
    <p:extLst>
      <p:ext uri="{BB962C8B-B14F-4D97-AF65-F5344CB8AC3E}">
        <p14:creationId xmlns:p14="http://schemas.microsoft.com/office/powerpoint/2010/main" val="5971862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l"/>
            <a:r>
              <a:rPr lang="zh-TW" altLang="en-US" dirty="0" smtClean="0"/>
              <a:t>上傳數據處理</a:t>
            </a:r>
            <a:endParaRPr lang="zh-TW" altLang="en-US" dirty="0"/>
          </a:p>
        </p:txBody>
      </p:sp>
      <p:sp>
        <p:nvSpPr>
          <p:cNvPr id="3" name="內容版面配置區 2"/>
          <p:cNvSpPr>
            <a:spLocks noGrp="1"/>
          </p:cNvSpPr>
          <p:nvPr>
            <p:ph idx="1"/>
          </p:nvPr>
        </p:nvSpPr>
        <p:spPr/>
        <p:txBody>
          <a:bodyPr/>
          <a:lstStyle/>
          <a:p>
            <a:pPr>
              <a:buNone/>
            </a:pPr>
            <a:r>
              <a:rPr lang="zh-TW" altLang="en-US" sz="2400" dirty="0" smtClean="0"/>
              <a:t>      </a:t>
            </a:r>
            <a:r>
              <a:rPr lang="zh-TW" altLang="en-US" sz="2400" dirty="0" smtClean="0">
                <a:latin typeface="+mj-ea"/>
                <a:ea typeface="+mj-ea"/>
              </a:rPr>
              <a:t>首先用網頁從資料庫把混波數值取出，取出後經過</a:t>
            </a:r>
            <a:r>
              <a:rPr lang="zh-TW" altLang="en-US" sz="2400" dirty="0">
                <a:latin typeface="+mj-ea"/>
                <a:ea typeface="+mj-ea"/>
              </a:rPr>
              <a:t>傅立葉演算法濾出基頻</a:t>
            </a:r>
            <a:r>
              <a:rPr lang="zh-TW" altLang="en-US" sz="2400" dirty="0" smtClean="0">
                <a:latin typeface="+mj-ea"/>
                <a:ea typeface="+mj-ea"/>
              </a:rPr>
              <a:t>波，並將基頻波的數值儲存至陣列中</a:t>
            </a:r>
            <a:r>
              <a:rPr lang="zh-TW" altLang="en-US" sz="2400" dirty="0">
                <a:latin typeface="+mj-ea"/>
                <a:ea typeface="+mj-ea"/>
              </a:rPr>
              <a:t>。</a:t>
            </a:r>
          </a:p>
          <a:p>
            <a:pPr>
              <a:buNone/>
            </a:pPr>
            <a:endParaRPr lang="en-US" altLang="zh-TW" dirty="0" smtClean="0">
              <a:latin typeface="+mj-ea"/>
              <a:ea typeface="+mj-ea"/>
            </a:endParaRPr>
          </a:p>
          <a:p>
            <a:pPr>
              <a:buNone/>
            </a:pPr>
            <a:endParaRPr lang="en-US" altLang="zh-TW" sz="2400" dirty="0" smtClean="0">
              <a:latin typeface="+mj-ea"/>
              <a:ea typeface="+mj-ea"/>
            </a:endParaRPr>
          </a:p>
          <a:p>
            <a:pPr>
              <a:buNone/>
            </a:pPr>
            <a:r>
              <a:rPr lang="zh-TW" altLang="en-US" sz="2400" dirty="0" smtClean="0">
                <a:latin typeface="+mj-ea"/>
                <a:ea typeface="+mj-ea"/>
              </a:rPr>
              <a:t>傅立葉演算法</a:t>
            </a:r>
            <a:r>
              <a:rPr lang="en-US" altLang="zh-TW" sz="2400" dirty="0" smtClean="0"/>
              <a:t>:</a:t>
            </a:r>
          </a:p>
          <a:p>
            <a:pPr>
              <a:buNone/>
            </a:pPr>
            <a:endParaRPr lang="en-US" altLang="zh-TW" dirty="0" smtClean="0"/>
          </a:p>
        </p:txBody>
      </p:sp>
      <p:pic>
        <p:nvPicPr>
          <p:cNvPr id="5" name="圖片 4"/>
          <p:cNvPicPr>
            <a:picLocks noChangeAspect="1"/>
          </p:cNvPicPr>
          <p:nvPr/>
        </p:nvPicPr>
        <p:blipFill>
          <a:blip r:embed="rId2" cstate="print"/>
          <a:stretch>
            <a:fillRect/>
          </a:stretch>
        </p:blipFill>
        <p:spPr>
          <a:xfrm>
            <a:off x="2555775" y="3212976"/>
            <a:ext cx="3661407" cy="1008112"/>
          </a:xfrm>
          <a:prstGeom prst="rect">
            <a:avLst/>
          </a:prstGeom>
        </p:spPr>
      </p:pic>
      <p:pic>
        <p:nvPicPr>
          <p:cNvPr id="3074" name="Picture 2" descr="https://fbcdn-sphotos-g-a.akamaihd.net/hphotos-ak-prn2/1460254_665502836803562_1472335725_n.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52330" y="2564904"/>
            <a:ext cx="2251133" cy="400201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l"/>
            <a:r>
              <a:rPr lang="zh-TW" altLang="en-US" dirty="0"/>
              <a:t>上傳數據處理</a:t>
            </a:r>
          </a:p>
        </p:txBody>
      </p:sp>
      <p:sp>
        <p:nvSpPr>
          <p:cNvPr id="3" name="內容版面配置區 2"/>
          <p:cNvSpPr>
            <a:spLocks noGrp="1"/>
          </p:cNvSpPr>
          <p:nvPr>
            <p:ph idx="1"/>
          </p:nvPr>
        </p:nvSpPr>
        <p:spPr/>
        <p:txBody>
          <a:bodyPr>
            <a:normAutofit/>
          </a:bodyPr>
          <a:lstStyle/>
          <a:p>
            <a:pPr marL="0" indent="0">
              <a:buNone/>
            </a:pPr>
            <a:r>
              <a:rPr lang="zh-TW" altLang="en-US" sz="2800" dirty="0" smtClean="0">
                <a:latin typeface="+mj-ea"/>
                <a:ea typeface="+mj-ea"/>
              </a:rPr>
              <a:t>傅立葉轉換後的數值經過零交越演算法算出基頻</a:t>
            </a:r>
            <a:endParaRPr lang="zh-TW" altLang="en-US" sz="2800" dirty="0">
              <a:latin typeface="+mj-ea"/>
              <a:ea typeface="+mj-ea"/>
            </a:endParaRPr>
          </a:p>
        </p:txBody>
      </p:sp>
      <mc:AlternateContent xmlns:mc="http://schemas.openxmlformats.org/markup-compatibility/2006">
        <mc:Choice xmlns:a14="http://schemas.microsoft.com/office/drawing/2010/main" Requires="a14">
          <p:sp>
            <p:nvSpPr>
              <p:cNvPr id="4" name="矩形 3"/>
              <p:cNvSpPr/>
              <p:nvPr/>
            </p:nvSpPr>
            <p:spPr>
              <a:xfrm>
                <a:off x="2771800" y="2132856"/>
                <a:ext cx="6552728" cy="1237647"/>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altLang="zh-TW" b="1">
                          <a:latin typeface="Cambria Math"/>
                        </a:rPr>
                        <m:t> [</m:t>
                      </m:r>
                      <m:f>
                        <m:fPr>
                          <m:ctrlPr>
                            <a:rPr lang="zh-TW" altLang="zh-TW" b="1" i="1">
                              <a:latin typeface="Cambria Math"/>
                            </a:rPr>
                          </m:ctrlPr>
                        </m:fPr>
                        <m:num>
                          <m:d>
                            <m:dPr>
                              <m:begChr m:val="|"/>
                              <m:endChr m:val="|"/>
                              <m:ctrlPr>
                                <a:rPr lang="zh-TW" altLang="zh-TW" b="1" i="1">
                                  <a:latin typeface="Cambria Math"/>
                                </a:rPr>
                              </m:ctrlPr>
                            </m:dPr>
                            <m:e>
                              <m:r>
                                <a:rPr lang="en-US" altLang="zh-TW" b="1" i="1">
                                  <a:latin typeface="Cambria Math"/>
                                </a:rPr>
                                <m:t>𝑽</m:t>
                              </m:r>
                              <m:r>
                                <a:rPr lang="en-US" altLang="zh-TW" b="1" i="1">
                                  <a:latin typeface="Cambria Math"/>
                                </a:rPr>
                                <m:t>𝟑𝟑</m:t>
                              </m:r>
                            </m:e>
                          </m:d>
                        </m:num>
                        <m:den>
                          <m:d>
                            <m:dPr>
                              <m:begChr m:val="|"/>
                              <m:endChr m:val="|"/>
                              <m:ctrlPr>
                                <a:rPr lang="zh-TW" altLang="zh-TW" b="1" i="1">
                                  <a:latin typeface="Cambria Math"/>
                                </a:rPr>
                              </m:ctrlPr>
                            </m:dPr>
                            <m:e>
                              <m:r>
                                <a:rPr lang="en-US" altLang="zh-TW" b="1" i="1">
                                  <a:latin typeface="Cambria Math"/>
                                </a:rPr>
                                <m:t>𝑽</m:t>
                              </m:r>
                              <m:r>
                                <a:rPr lang="en-US" altLang="zh-TW" b="1" i="1">
                                  <a:latin typeface="Cambria Math"/>
                                </a:rPr>
                                <m:t>𝟑𝟐</m:t>
                              </m:r>
                            </m:e>
                          </m:d>
                          <m:r>
                            <a:rPr lang="en-US" altLang="zh-TW" b="1" i="1">
                              <a:latin typeface="Cambria Math"/>
                            </a:rPr>
                            <m:t>+</m:t>
                          </m:r>
                          <m:d>
                            <m:dPr>
                              <m:begChr m:val="|"/>
                              <m:endChr m:val="|"/>
                              <m:ctrlPr>
                                <a:rPr lang="zh-TW" altLang="zh-TW" b="1" i="1">
                                  <a:latin typeface="Cambria Math"/>
                                </a:rPr>
                              </m:ctrlPr>
                            </m:dPr>
                            <m:e>
                              <m:r>
                                <a:rPr lang="en-US" altLang="zh-TW" b="1" i="1">
                                  <a:latin typeface="Cambria Math"/>
                                </a:rPr>
                                <m:t>𝑽</m:t>
                              </m:r>
                              <m:r>
                                <a:rPr lang="en-US" altLang="zh-TW" b="1" i="1">
                                  <a:latin typeface="Cambria Math"/>
                                </a:rPr>
                                <m:t>𝟑𝟑</m:t>
                              </m:r>
                            </m:e>
                          </m:d>
                        </m:den>
                      </m:f>
                      <m:r>
                        <a:rPr lang="en-US" altLang="zh-TW" b="1" i="1">
                          <a:latin typeface="Cambria Math"/>
                        </a:rPr>
                        <m:t>+</m:t>
                      </m:r>
                      <m:f>
                        <m:fPr>
                          <m:ctrlPr>
                            <a:rPr lang="zh-TW" altLang="zh-TW" b="1" i="1">
                              <a:latin typeface="Cambria Math"/>
                            </a:rPr>
                          </m:ctrlPr>
                        </m:fPr>
                        <m:num>
                          <m:d>
                            <m:dPr>
                              <m:begChr m:val="|"/>
                              <m:endChr m:val="|"/>
                              <m:ctrlPr>
                                <a:rPr lang="zh-TW" altLang="zh-TW" b="1" i="1">
                                  <a:latin typeface="Cambria Math"/>
                                </a:rPr>
                              </m:ctrlPr>
                            </m:dPr>
                            <m:e>
                              <m:r>
                                <a:rPr lang="en-US" altLang="zh-TW" b="1" i="1">
                                  <a:latin typeface="Cambria Math"/>
                                </a:rPr>
                                <m:t>𝑽</m:t>
                              </m:r>
                              <m:r>
                                <a:rPr lang="en-US" altLang="zh-TW" b="1" i="1">
                                  <a:latin typeface="Cambria Math"/>
                                </a:rPr>
                                <m:t>𝟔𝟒</m:t>
                              </m:r>
                            </m:e>
                          </m:d>
                        </m:num>
                        <m:den>
                          <m:d>
                            <m:dPr>
                              <m:begChr m:val="|"/>
                              <m:endChr m:val="|"/>
                              <m:ctrlPr>
                                <a:rPr lang="zh-TW" altLang="zh-TW" b="1" i="1">
                                  <a:latin typeface="Cambria Math"/>
                                </a:rPr>
                              </m:ctrlPr>
                            </m:dPr>
                            <m:e>
                              <m:r>
                                <a:rPr lang="en-US" altLang="zh-TW" b="1" i="1">
                                  <a:latin typeface="Cambria Math"/>
                                </a:rPr>
                                <m:t>𝑽</m:t>
                              </m:r>
                              <m:r>
                                <a:rPr lang="en-US" altLang="zh-TW" b="1" i="1">
                                  <a:latin typeface="Cambria Math"/>
                                </a:rPr>
                                <m:t>𝟔𝟒</m:t>
                              </m:r>
                            </m:e>
                          </m:d>
                          <m:r>
                            <a:rPr lang="en-US" altLang="zh-TW" b="1" i="1">
                              <a:latin typeface="Cambria Math"/>
                            </a:rPr>
                            <m:t>+</m:t>
                          </m:r>
                          <m:d>
                            <m:dPr>
                              <m:begChr m:val="|"/>
                              <m:endChr m:val="|"/>
                              <m:ctrlPr>
                                <a:rPr lang="zh-TW" altLang="zh-TW" b="1" i="1">
                                  <a:latin typeface="Cambria Math"/>
                                </a:rPr>
                              </m:ctrlPr>
                            </m:dPr>
                            <m:e>
                              <m:r>
                                <a:rPr lang="en-US" altLang="zh-TW" b="1" i="1">
                                  <a:latin typeface="Cambria Math"/>
                                </a:rPr>
                                <m:t>𝑽</m:t>
                              </m:r>
                              <m:r>
                                <a:rPr lang="en-US" altLang="zh-TW" b="1" i="1">
                                  <a:latin typeface="Cambria Math"/>
                                </a:rPr>
                                <m:t>𝟔𝟓</m:t>
                              </m:r>
                            </m:e>
                          </m:d>
                        </m:den>
                      </m:f>
                      <m:r>
                        <a:rPr lang="en-US" altLang="zh-TW" b="1" i="1">
                          <a:latin typeface="Cambria Math"/>
                        </a:rPr>
                        <m:t>+</m:t>
                      </m:r>
                      <m:d>
                        <m:dPr>
                          <m:ctrlPr>
                            <a:rPr lang="zh-TW" altLang="zh-TW" b="1" i="1">
                              <a:latin typeface="Cambria Math"/>
                            </a:rPr>
                          </m:ctrlPr>
                        </m:dPr>
                        <m:e>
                          <m:r>
                            <a:rPr lang="en-US" altLang="zh-TW" b="1" i="1">
                              <a:latin typeface="Cambria Math"/>
                            </a:rPr>
                            <m:t>𝑽</m:t>
                          </m:r>
                          <m:r>
                            <a:rPr lang="en-US" altLang="zh-TW" b="1" i="1">
                              <a:latin typeface="Cambria Math"/>
                            </a:rPr>
                            <m:t>𝟔𝟒</m:t>
                          </m:r>
                          <m:r>
                            <a:rPr lang="en-US" altLang="zh-TW" b="1" i="1">
                              <a:latin typeface="Cambria Math"/>
                            </a:rPr>
                            <m:t>−</m:t>
                          </m:r>
                          <m:r>
                            <a:rPr lang="en-US" altLang="zh-TW" b="1" i="1">
                              <a:latin typeface="Cambria Math"/>
                            </a:rPr>
                            <m:t>𝑽</m:t>
                          </m:r>
                          <m:r>
                            <a:rPr lang="en-US" altLang="zh-TW" b="1" i="1">
                              <a:latin typeface="Cambria Math"/>
                            </a:rPr>
                            <m:t>𝟑𝟑</m:t>
                          </m:r>
                          <m:r>
                            <a:rPr lang="en-US" altLang="zh-TW" b="1" i="1">
                              <a:latin typeface="Cambria Math"/>
                            </a:rPr>
                            <m:t> </m:t>
                          </m:r>
                        </m:e>
                      </m:d>
                      <m:r>
                        <a:rPr lang="en-US" altLang="zh-TW" b="1" i="1">
                          <a:latin typeface="Cambria Math"/>
                        </a:rPr>
                        <m:t>]∗</m:t>
                      </m:r>
                      <m:r>
                        <a:rPr lang="en-US" altLang="zh-TW" b="1" i="1">
                          <a:latin typeface="Cambria Math"/>
                        </a:rPr>
                        <m:t>𝑻𝒔</m:t>
                      </m:r>
                    </m:oMath>
                  </m:oMathPara>
                </a14:m>
                <a:endParaRPr lang="zh-TW" altLang="zh-TW" b="1" dirty="0"/>
              </a:p>
              <a:p>
                <a:pPr/>
                <a14:m>
                  <m:oMathPara xmlns:m="http://schemas.openxmlformats.org/officeDocument/2006/math">
                    <m:oMathParaPr>
                      <m:jc m:val="centerGroup"/>
                    </m:oMathParaPr>
                    <m:oMath xmlns:m="http://schemas.openxmlformats.org/officeDocument/2006/math">
                      <m:r>
                        <a:rPr lang="en-US" altLang="zh-TW" b="1">
                          <a:latin typeface="Cambria Math"/>
                        </a:rPr>
                        <m:t>+  [</m:t>
                      </m:r>
                      <m:f>
                        <m:fPr>
                          <m:ctrlPr>
                            <a:rPr lang="zh-TW" altLang="zh-TW" b="1" i="1">
                              <a:latin typeface="Cambria Math"/>
                            </a:rPr>
                          </m:ctrlPr>
                        </m:fPr>
                        <m:num>
                          <m:d>
                            <m:dPr>
                              <m:begChr m:val="|"/>
                              <m:endChr m:val="|"/>
                              <m:ctrlPr>
                                <a:rPr lang="zh-TW" altLang="zh-TW" b="1" i="1">
                                  <a:latin typeface="Cambria Math"/>
                                </a:rPr>
                              </m:ctrlPr>
                            </m:dPr>
                            <m:e>
                              <m:r>
                                <a:rPr lang="en-US" altLang="zh-TW" b="1" i="1">
                                  <a:latin typeface="Cambria Math"/>
                                </a:rPr>
                                <m:t>𝑽</m:t>
                              </m:r>
                              <m:r>
                                <a:rPr lang="en-US" altLang="zh-TW" b="1" i="1">
                                  <a:latin typeface="Cambria Math"/>
                                </a:rPr>
                                <m:t>𝟔𝟓</m:t>
                              </m:r>
                            </m:e>
                          </m:d>
                        </m:num>
                        <m:den>
                          <m:d>
                            <m:dPr>
                              <m:begChr m:val="|"/>
                              <m:endChr m:val="|"/>
                              <m:ctrlPr>
                                <a:rPr lang="zh-TW" altLang="zh-TW" b="1" i="1">
                                  <a:latin typeface="Cambria Math"/>
                                </a:rPr>
                              </m:ctrlPr>
                            </m:dPr>
                            <m:e>
                              <m:r>
                                <a:rPr lang="en-US" altLang="zh-TW" b="1" i="1">
                                  <a:latin typeface="Cambria Math"/>
                                </a:rPr>
                                <m:t>𝑽</m:t>
                              </m:r>
                              <m:r>
                                <a:rPr lang="en-US" altLang="zh-TW" b="1" i="1">
                                  <a:latin typeface="Cambria Math"/>
                                </a:rPr>
                                <m:t>𝟔𝟒</m:t>
                              </m:r>
                            </m:e>
                          </m:d>
                          <m:r>
                            <a:rPr lang="en-US" altLang="zh-TW" b="1" i="1">
                              <a:latin typeface="Cambria Math"/>
                            </a:rPr>
                            <m:t>+</m:t>
                          </m:r>
                          <m:d>
                            <m:dPr>
                              <m:begChr m:val="|"/>
                              <m:endChr m:val="|"/>
                              <m:ctrlPr>
                                <a:rPr lang="zh-TW" altLang="zh-TW" b="1" i="1">
                                  <a:latin typeface="Cambria Math"/>
                                </a:rPr>
                              </m:ctrlPr>
                            </m:dPr>
                            <m:e>
                              <m:r>
                                <a:rPr lang="en-US" altLang="zh-TW" b="1" i="1">
                                  <a:latin typeface="Cambria Math"/>
                                </a:rPr>
                                <m:t>𝑽</m:t>
                              </m:r>
                              <m:r>
                                <a:rPr lang="en-US" altLang="zh-TW" b="1" i="1">
                                  <a:latin typeface="Cambria Math"/>
                                </a:rPr>
                                <m:t>𝟔𝟓</m:t>
                              </m:r>
                            </m:e>
                          </m:d>
                        </m:den>
                      </m:f>
                      <m:r>
                        <a:rPr lang="en-US" altLang="zh-TW" b="1" i="1">
                          <a:latin typeface="Cambria Math"/>
                        </a:rPr>
                        <m:t>+</m:t>
                      </m:r>
                      <m:f>
                        <m:fPr>
                          <m:ctrlPr>
                            <a:rPr lang="zh-TW" altLang="zh-TW" b="1" i="1">
                              <a:latin typeface="Cambria Math"/>
                            </a:rPr>
                          </m:ctrlPr>
                        </m:fPr>
                        <m:num>
                          <m:d>
                            <m:dPr>
                              <m:begChr m:val="|"/>
                              <m:endChr m:val="|"/>
                              <m:ctrlPr>
                                <a:rPr lang="zh-TW" altLang="zh-TW" b="1" i="1">
                                  <a:latin typeface="Cambria Math"/>
                                </a:rPr>
                              </m:ctrlPr>
                            </m:dPr>
                            <m:e>
                              <m:r>
                                <a:rPr lang="en-US" altLang="zh-TW" b="1" i="1">
                                  <a:latin typeface="Cambria Math"/>
                                </a:rPr>
                                <m:t>𝑽</m:t>
                              </m:r>
                              <m:r>
                                <a:rPr lang="en-US" altLang="zh-TW" b="1" i="1">
                                  <a:latin typeface="Cambria Math"/>
                                </a:rPr>
                                <m:t>𝟗𝟔</m:t>
                              </m:r>
                            </m:e>
                          </m:d>
                        </m:num>
                        <m:den>
                          <m:d>
                            <m:dPr>
                              <m:begChr m:val="|"/>
                              <m:endChr m:val="|"/>
                              <m:ctrlPr>
                                <a:rPr lang="zh-TW" altLang="zh-TW" b="1" i="1">
                                  <a:latin typeface="Cambria Math"/>
                                </a:rPr>
                              </m:ctrlPr>
                            </m:dPr>
                            <m:e>
                              <m:r>
                                <a:rPr lang="en-US" altLang="zh-TW" b="1" i="1">
                                  <a:latin typeface="Cambria Math"/>
                                </a:rPr>
                                <m:t>𝑽</m:t>
                              </m:r>
                              <m:r>
                                <a:rPr lang="en-US" altLang="zh-TW" b="1" i="1">
                                  <a:latin typeface="Cambria Math"/>
                                </a:rPr>
                                <m:t>𝟗𝟔</m:t>
                              </m:r>
                            </m:e>
                          </m:d>
                          <m:r>
                            <a:rPr lang="en-US" altLang="zh-TW" b="1" i="1">
                              <a:latin typeface="Cambria Math"/>
                            </a:rPr>
                            <m:t>+</m:t>
                          </m:r>
                          <m:d>
                            <m:dPr>
                              <m:begChr m:val="|"/>
                              <m:endChr m:val="|"/>
                              <m:ctrlPr>
                                <a:rPr lang="zh-TW" altLang="zh-TW" b="1" i="1">
                                  <a:latin typeface="Cambria Math"/>
                                </a:rPr>
                              </m:ctrlPr>
                            </m:dPr>
                            <m:e>
                              <m:r>
                                <a:rPr lang="en-US" altLang="zh-TW" b="1" i="1">
                                  <a:latin typeface="Cambria Math"/>
                                </a:rPr>
                                <m:t>𝑽</m:t>
                              </m:r>
                              <m:r>
                                <a:rPr lang="en-US" altLang="zh-TW" b="1" i="1">
                                  <a:latin typeface="Cambria Math"/>
                                </a:rPr>
                                <m:t>𝟗𝟕</m:t>
                              </m:r>
                            </m:e>
                          </m:d>
                        </m:den>
                      </m:f>
                      <m:r>
                        <a:rPr lang="en-US" altLang="zh-TW" b="1" i="1">
                          <a:latin typeface="Cambria Math"/>
                        </a:rPr>
                        <m:t>+</m:t>
                      </m:r>
                      <m:d>
                        <m:dPr>
                          <m:ctrlPr>
                            <a:rPr lang="zh-TW" altLang="zh-TW" b="1" i="1">
                              <a:latin typeface="Cambria Math"/>
                            </a:rPr>
                          </m:ctrlPr>
                        </m:dPr>
                        <m:e>
                          <m:r>
                            <a:rPr lang="en-US" altLang="zh-TW" b="1" i="1">
                              <a:latin typeface="Cambria Math"/>
                            </a:rPr>
                            <m:t>𝑽</m:t>
                          </m:r>
                          <m:r>
                            <a:rPr lang="en-US" altLang="zh-TW" b="1" i="1">
                              <a:latin typeface="Cambria Math"/>
                            </a:rPr>
                            <m:t>𝟗𝟔</m:t>
                          </m:r>
                          <m:r>
                            <a:rPr lang="en-US" altLang="zh-TW" b="1" i="1">
                              <a:latin typeface="Cambria Math"/>
                            </a:rPr>
                            <m:t>−</m:t>
                          </m:r>
                          <m:r>
                            <a:rPr lang="en-US" altLang="zh-TW" b="1" i="1">
                              <a:latin typeface="Cambria Math"/>
                            </a:rPr>
                            <m:t>𝑽</m:t>
                          </m:r>
                          <m:r>
                            <a:rPr lang="en-US" altLang="zh-TW" b="1" i="1">
                              <a:latin typeface="Cambria Math"/>
                            </a:rPr>
                            <m:t>𝟔𝟓</m:t>
                          </m:r>
                          <m:r>
                            <a:rPr lang="en-US" altLang="zh-TW" b="1" i="1">
                              <a:latin typeface="Cambria Math"/>
                            </a:rPr>
                            <m:t> </m:t>
                          </m:r>
                        </m:e>
                      </m:d>
                      <m:r>
                        <a:rPr lang="en-US" altLang="zh-TW" i="1">
                          <a:latin typeface="Cambria Math"/>
                        </a:rPr>
                        <m:t>]∗</m:t>
                      </m:r>
                      <m:r>
                        <a:rPr lang="en-US" altLang="zh-TW" i="1">
                          <a:latin typeface="Cambria Math"/>
                        </a:rPr>
                        <m:t>𝑇𝑠</m:t>
                      </m:r>
                    </m:oMath>
                  </m:oMathPara>
                </a14:m>
                <a:endParaRPr lang="zh-TW" altLang="en-US" dirty="0"/>
              </a:p>
            </p:txBody>
          </p:sp>
        </mc:Choice>
        <mc:Fallback>
          <p:sp>
            <p:nvSpPr>
              <p:cNvPr id="4" name="矩形 3"/>
              <p:cNvSpPr>
                <a:spLocks noRot="1" noChangeAspect="1" noMove="1" noResize="1" noEditPoints="1" noAdjustHandles="1" noChangeArrowheads="1" noChangeShapeType="1" noTextEdit="1"/>
              </p:cNvSpPr>
              <p:nvPr/>
            </p:nvSpPr>
            <p:spPr>
              <a:xfrm>
                <a:off x="2771800" y="2132856"/>
                <a:ext cx="6552728" cy="1237647"/>
              </a:xfrm>
              <a:prstGeom prst="rect">
                <a:avLst/>
              </a:prstGeom>
              <a:blipFill rotWithShape="1">
                <a:blip r:embed="rId2"/>
                <a:stretch>
                  <a:fillRect/>
                </a:stretch>
              </a:blipFill>
            </p:spPr>
            <p:txBody>
              <a:bodyPr/>
              <a:lstStyle/>
              <a:p>
                <a:r>
                  <a:rPr lang="zh-TW" altLang="en-US">
                    <a:noFill/>
                  </a:rPr>
                  <a:t> </a:t>
                </a:r>
              </a:p>
            </p:txBody>
          </p:sp>
        </mc:Fallback>
      </mc:AlternateContent>
      <p:pic>
        <p:nvPicPr>
          <p:cNvPr id="5" name="Picture 5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4" y="3284984"/>
            <a:ext cx="6112795" cy="3396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642929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分</a:t>
            </a:r>
            <a:r>
              <a:rPr lang="zh-TW" altLang="en-US" dirty="0"/>
              <a:t>析</a:t>
            </a:r>
            <a:r>
              <a:rPr lang="zh-TW" altLang="en-US" dirty="0" smtClean="0"/>
              <a:t>結果</a:t>
            </a:r>
            <a:endParaRPr lang="zh-TW" altLang="en-US" dirty="0"/>
          </a:p>
        </p:txBody>
      </p:sp>
      <p:sp>
        <p:nvSpPr>
          <p:cNvPr id="3" name="內容版面配置區 2"/>
          <p:cNvSpPr>
            <a:spLocks noGrp="1"/>
          </p:cNvSpPr>
          <p:nvPr>
            <p:ph idx="1"/>
          </p:nvPr>
        </p:nvSpPr>
        <p:spPr/>
        <p:txBody>
          <a:bodyPr/>
          <a:lstStyle/>
          <a:p>
            <a:pPr marL="0" indent="0">
              <a:buNone/>
            </a:pPr>
            <a:endParaRPr lang="zh-TW" altLang="en-US" dirty="0"/>
          </a:p>
        </p:txBody>
      </p:sp>
      <p:pic>
        <p:nvPicPr>
          <p:cNvPr id="4098" name="Picture 2" descr="https://fbcdn-sphotos-g-a.akamaihd.net/hphotos-ak-prn2/1460254_665502836803562_1472335725_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31840" y="1340768"/>
            <a:ext cx="2855244" cy="5075990"/>
          </a:xfrm>
          <a:prstGeom prst="rect">
            <a:avLst/>
          </a:prstGeom>
          <a:noFill/>
          <a:extLst>
            <a:ext uri="{909E8E84-426E-40DD-AFC4-6F175D3DCCD1}">
              <a14:hiddenFill xmlns:a14="http://schemas.microsoft.com/office/drawing/2010/main">
                <a:solidFill>
                  <a:srgbClr val="FFFFFF"/>
                </a:solidFill>
              </a14:hiddenFill>
            </a:ext>
          </a:extLst>
        </p:spPr>
      </p:pic>
      <p:sp>
        <p:nvSpPr>
          <p:cNvPr id="6" name="流程圖: 程序 31"/>
          <p:cNvSpPr>
            <a:spLocks noChangeArrowheads="1"/>
          </p:cNvSpPr>
          <p:nvPr/>
        </p:nvSpPr>
        <p:spPr bwMode="auto">
          <a:xfrm>
            <a:off x="6022480" y="2204864"/>
            <a:ext cx="2800950" cy="1368152"/>
          </a:xfrm>
          <a:prstGeom prst="flowChartProcess">
            <a:avLst/>
          </a:prstGeom>
          <a:solidFill>
            <a:srgbClr val="FFFFFF"/>
          </a:solidFill>
          <a:ln w="25400">
            <a:solidFill>
              <a:srgbClr val="F79646"/>
            </a:solidFill>
            <a:miter lim="800000"/>
            <a:headEnd/>
            <a:tailEnd/>
          </a:ln>
        </p:spPr>
        <p:txBody>
          <a:bodyPr vert="horz" wrap="square" lIns="91440" tIns="45720" rIns="91440" bIns="45720"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pPr>
            <a:r>
              <a:rPr kumimoji="1" lang="zh-TW" altLang="en-US" dirty="0" smtClean="0">
                <a:latin typeface="Arial" pitchFamily="34" charset="0"/>
                <a:ea typeface="新細明體" pitchFamily="18" charset="-120"/>
                <a:cs typeface="新細明體" pitchFamily="18" charset="-120"/>
              </a:rPr>
              <a:t>結果如下</a:t>
            </a:r>
            <a:r>
              <a:rPr kumimoji="1" lang="en-US" altLang="zh-TW" dirty="0" smtClean="0">
                <a:latin typeface="Arial" pitchFamily="34" charset="0"/>
                <a:ea typeface="新細明體" pitchFamily="18" charset="-120"/>
                <a:cs typeface="新細明體" pitchFamily="18" charset="-120"/>
              </a:rPr>
              <a:t>:</a:t>
            </a:r>
          </a:p>
          <a:p>
            <a:pPr marL="0" marR="0" lvl="0" indent="0" defTabSz="914400" rtl="0" eaLnBrk="1" fontAlgn="base" latinLnBrk="0" hangingPunct="1">
              <a:lnSpc>
                <a:spcPct val="100000"/>
              </a:lnSpc>
              <a:spcBef>
                <a:spcPct val="0"/>
              </a:spcBef>
              <a:spcAft>
                <a:spcPct val="0"/>
              </a:spcAft>
              <a:buClrTx/>
              <a:buSzTx/>
              <a:buFontTx/>
              <a:buNone/>
              <a:tabLst/>
            </a:pPr>
            <a:r>
              <a:rPr kumimoji="1" lang="en-US" altLang="zh-TW" dirty="0" smtClean="0">
                <a:latin typeface="Arial" pitchFamily="34" charset="0"/>
                <a:ea typeface="新細明體" pitchFamily="18" charset="-120"/>
                <a:cs typeface="新細明體" pitchFamily="18" charset="-120"/>
              </a:rPr>
              <a:t>1</a:t>
            </a:r>
            <a:r>
              <a:rPr kumimoji="1" lang="en-US" altLang="zh-TW" dirty="0" smtClean="0">
                <a:latin typeface="Arial" pitchFamily="34" charset="0"/>
                <a:ea typeface="新細明體" pitchFamily="18" charset="-120"/>
                <a:cs typeface="新細明體" pitchFamily="18" charset="-120"/>
              </a:rPr>
              <a:t>.</a:t>
            </a:r>
            <a:r>
              <a:rPr kumimoji="1" lang="zh-TW" altLang="en-US" dirty="0" smtClean="0">
                <a:latin typeface="Arial" pitchFamily="34" charset="0"/>
                <a:ea typeface="新細明體" pitchFamily="18" charset="-120"/>
                <a:cs typeface="新細明體" pitchFamily="18" charset="-120"/>
              </a:rPr>
              <a:t>傅立葉轉換後的波形</a:t>
            </a:r>
            <a:endParaRPr kumimoji="1" lang="en-US" altLang="zh-TW" dirty="0" smtClean="0">
              <a:latin typeface="Arial" pitchFamily="34" charset="0"/>
              <a:ea typeface="新細明體" pitchFamily="18" charset="-120"/>
              <a:cs typeface="新細明體" pitchFamily="18" charset="-120"/>
            </a:endParaRPr>
          </a:p>
          <a:p>
            <a:pPr marL="0" marR="0" lvl="0" indent="0"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rPr>
              <a:t>2.</a:t>
            </a:r>
            <a:r>
              <a:rPr kumimoji="1" lang="zh-TW" altLang="en-US"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rPr>
              <a:t>透過零交越算出的基頻</a:t>
            </a:r>
            <a:endParaRPr kumimoji="1" lang="en-US" altLang="zh-TW" dirty="0">
              <a:latin typeface="Arial" pitchFamily="34" charset="0"/>
              <a:ea typeface="新細明體" pitchFamily="18" charset="-120"/>
              <a:cs typeface="新細明體" pitchFamily="18" charset="-120"/>
            </a:endParaRPr>
          </a:p>
          <a:p>
            <a:pPr marL="0" marR="0" lvl="0" indent="0"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rPr>
              <a:t>3.RMS</a:t>
            </a:r>
            <a:r>
              <a:rPr kumimoji="1" lang="zh-TW" altLang="en-US"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rPr>
              <a:t>值</a:t>
            </a:r>
            <a:r>
              <a:rPr kumimoji="1" lang="en-US" alt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rPr>
              <a:t>(</a:t>
            </a:r>
            <a:r>
              <a:rPr kumimoji="1" lang="zh-TW" altLang="en-US"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rPr>
              <a:t>均方根值</a:t>
            </a:r>
            <a:r>
              <a:rPr kumimoji="1" lang="en-US" alt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rPr>
              <a:t>)</a:t>
            </a:r>
            <a:endParaRPr kumimoji="1" 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p:txBody>
      </p:sp>
    </p:spTree>
    <p:extLst>
      <p:ext uri="{BB962C8B-B14F-4D97-AF65-F5344CB8AC3E}">
        <p14:creationId xmlns:p14="http://schemas.microsoft.com/office/powerpoint/2010/main" val="23195182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132856" y="620688"/>
            <a:ext cx="8229600" cy="1143000"/>
          </a:xfrm>
        </p:spPr>
        <p:txBody>
          <a:bodyPr/>
          <a:lstStyle/>
          <a:p>
            <a:r>
              <a:rPr lang="zh-TW" altLang="en-US" dirty="0" smtClean="0">
                <a:effectLst/>
              </a:rPr>
              <a:t>摘要</a:t>
            </a:r>
            <a:r>
              <a:rPr lang="en-US" altLang="zh-TW" dirty="0" smtClean="0">
                <a:effectLst/>
              </a:rPr>
              <a:t>:</a:t>
            </a:r>
            <a:endParaRPr lang="zh-TW" altLang="en-US" dirty="0">
              <a:effectLst/>
            </a:endParaRPr>
          </a:p>
        </p:txBody>
      </p:sp>
      <p:sp>
        <p:nvSpPr>
          <p:cNvPr id="3" name="內容版面配置區 2"/>
          <p:cNvSpPr>
            <a:spLocks noGrp="1"/>
          </p:cNvSpPr>
          <p:nvPr>
            <p:ph idx="1"/>
          </p:nvPr>
        </p:nvSpPr>
        <p:spPr>
          <a:xfrm>
            <a:off x="179512" y="1412776"/>
            <a:ext cx="8229600" cy="4724400"/>
          </a:xfrm>
        </p:spPr>
        <p:txBody>
          <a:bodyPr>
            <a:normAutofit/>
          </a:bodyPr>
          <a:lstStyle/>
          <a:p>
            <a:pPr marL="0" indent="0">
              <a:buNone/>
            </a:pPr>
            <a:endParaRPr lang="en-US" altLang="zh-TW" dirty="0"/>
          </a:p>
          <a:p>
            <a:pPr lvl="1" algn="ctr">
              <a:buNone/>
            </a:pPr>
            <a:r>
              <a:rPr lang="zh-TW" altLang="en-US" dirty="0" smtClean="0">
                <a:latin typeface="標楷體" pitchFamily="65" charset="-120"/>
                <a:ea typeface="標楷體" pitchFamily="65" charset="-120"/>
              </a:rPr>
              <a:t>       </a:t>
            </a:r>
            <a:endParaRPr lang="en-US" altLang="zh-TW" dirty="0" smtClean="0">
              <a:latin typeface="標楷體" pitchFamily="65" charset="-120"/>
              <a:ea typeface="標楷體" pitchFamily="65" charset="-120"/>
            </a:endParaRPr>
          </a:p>
          <a:p>
            <a:pPr lvl="1">
              <a:buNone/>
            </a:pPr>
            <a:r>
              <a:rPr lang="en-US" altLang="zh-TW" dirty="0">
                <a:latin typeface="標楷體" pitchFamily="65" charset="-120"/>
                <a:ea typeface="標楷體" pitchFamily="65" charset="-120"/>
              </a:rPr>
              <a:t>	</a:t>
            </a:r>
            <a:r>
              <a:rPr lang="en-US" altLang="zh-TW" dirty="0" smtClean="0">
                <a:latin typeface="標楷體" pitchFamily="65" charset="-120"/>
                <a:ea typeface="標楷體" pitchFamily="65" charset="-120"/>
              </a:rPr>
              <a:t>		</a:t>
            </a:r>
            <a:r>
              <a:rPr lang="zh-TW" altLang="en-US" dirty="0" smtClean="0">
                <a:latin typeface="+mj-ea"/>
                <a:ea typeface="+mj-ea"/>
              </a:rPr>
              <a:t>本</a:t>
            </a:r>
            <a:r>
              <a:rPr lang="zh-TW" altLang="en-US" dirty="0" smtClean="0">
                <a:latin typeface="+mj-ea"/>
                <a:ea typeface="+mj-ea"/>
              </a:rPr>
              <a:t>專題</a:t>
            </a:r>
            <a:r>
              <a:rPr lang="zh-TW" altLang="en-US" dirty="0" smtClean="0">
                <a:latin typeface="+mj-ea"/>
                <a:ea typeface="+mj-ea"/>
              </a:rPr>
              <a:t>研究旨在</a:t>
            </a:r>
            <a:r>
              <a:rPr lang="zh-TW" altLang="en-US" dirty="0" smtClean="0">
                <a:latin typeface="+mj-ea"/>
                <a:ea typeface="+mj-ea"/>
              </a:rPr>
              <a:t>利用以個人手機為主，開發一種低成本極具效率的行動頻率檢測系統，已便用於電力品質的品管，作為後續的故障排除的參考</a:t>
            </a:r>
            <a:r>
              <a:rPr lang="zh-TW" altLang="en-US" dirty="0" smtClean="0">
                <a:latin typeface="+mj-ea"/>
                <a:ea typeface="+mj-ea"/>
              </a:rPr>
              <a:t>。</a:t>
            </a:r>
            <a:endParaRPr lang="en-US" altLang="zh-TW" dirty="0" smtClean="0">
              <a:latin typeface="+mj-ea"/>
              <a:ea typeface="+mj-ea"/>
            </a:endParaRPr>
          </a:p>
          <a:p>
            <a:pPr lvl="1" algn="ctr">
              <a:buNone/>
            </a:pPr>
            <a:endParaRPr lang="en-US" altLang="zh-TW" dirty="0">
              <a:latin typeface="+mj-ea"/>
              <a:ea typeface="+mj-ea"/>
            </a:endParaRPr>
          </a:p>
          <a:p>
            <a:pPr lvl="1" algn="ctr">
              <a:buNone/>
            </a:pPr>
            <a:endParaRPr lang="en-US" altLang="zh-TW" dirty="0" smtClean="0">
              <a:latin typeface="+mj-ea"/>
              <a:ea typeface="+mj-ea"/>
            </a:endParaRPr>
          </a:p>
          <a:p>
            <a:endParaRPr lang="zh-TW"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l"/>
            <a:r>
              <a:rPr lang="zh-TW" altLang="en-US" dirty="0"/>
              <a:t>結論</a:t>
            </a:r>
          </a:p>
        </p:txBody>
      </p:sp>
      <p:sp>
        <p:nvSpPr>
          <p:cNvPr id="3" name="內容版面配置區 2"/>
          <p:cNvSpPr>
            <a:spLocks noGrp="1"/>
          </p:cNvSpPr>
          <p:nvPr>
            <p:ph idx="1"/>
          </p:nvPr>
        </p:nvSpPr>
        <p:spPr/>
        <p:txBody>
          <a:bodyPr/>
          <a:lstStyle/>
          <a:p>
            <a:pPr marL="0" indent="0">
              <a:buNone/>
            </a:pPr>
            <a:r>
              <a:rPr lang="zh-TW" altLang="en-US" sz="2400" dirty="0">
                <a:latin typeface="+mj-ea"/>
                <a:ea typeface="+mj-ea"/>
              </a:rPr>
              <a:t>以往的精確電波偵測都需要透過傳值到電腦這種相較之下較不方便的測量方式，期望本專題能夠帶給電波測量工作一個具便利性、低成本，且隨時隨地皆能測量的行動平台。</a:t>
            </a:r>
          </a:p>
          <a:p>
            <a:pPr marL="0" indent="0">
              <a:buNone/>
            </a:pPr>
            <a:endParaRPr lang="zh-TW" altLang="en-US" dirty="0"/>
          </a:p>
        </p:txBody>
      </p:sp>
    </p:spTree>
    <p:extLst>
      <p:ext uri="{BB962C8B-B14F-4D97-AF65-F5344CB8AC3E}">
        <p14:creationId xmlns:p14="http://schemas.microsoft.com/office/powerpoint/2010/main" val="7371903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980728" y="332656"/>
            <a:ext cx="8229600" cy="1143000"/>
          </a:xfrm>
        </p:spPr>
        <p:txBody>
          <a:bodyPr/>
          <a:lstStyle/>
          <a:p>
            <a:r>
              <a:rPr lang="zh-TW" altLang="zh-TW" dirty="0"/>
              <a:t>專題背景與</a:t>
            </a:r>
            <a:r>
              <a:rPr lang="zh-TW" altLang="zh-TW" dirty="0" smtClean="0"/>
              <a:t>動機</a:t>
            </a:r>
            <a:r>
              <a:rPr lang="en-US" altLang="zh-TW" dirty="0" smtClean="0"/>
              <a:t>:</a:t>
            </a:r>
            <a:endParaRPr lang="zh-TW" altLang="zh-TW" dirty="0"/>
          </a:p>
        </p:txBody>
      </p:sp>
      <p:sp>
        <p:nvSpPr>
          <p:cNvPr id="3" name="內容版面配置區 2"/>
          <p:cNvSpPr>
            <a:spLocks noGrp="1"/>
          </p:cNvSpPr>
          <p:nvPr>
            <p:ph idx="1"/>
          </p:nvPr>
        </p:nvSpPr>
        <p:spPr/>
        <p:txBody>
          <a:bodyPr>
            <a:normAutofit/>
          </a:bodyPr>
          <a:lstStyle/>
          <a:p>
            <a:pPr>
              <a:buNone/>
            </a:pPr>
            <a:r>
              <a:rPr lang="en-US" altLang="zh-TW" sz="2800" dirty="0" smtClean="0"/>
              <a:t>		</a:t>
            </a:r>
            <a:r>
              <a:rPr lang="zh-TW" altLang="zh-TW" sz="2800" dirty="0" smtClean="0">
                <a:latin typeface="+mj-ea"/>
                <a:ea typeface="+mj-ea"/>
              </a:rPr>
              <a:t>鑒於</a:t>
            </a:r>
            <a:r>
              <a:rPr lang="zh-TW" altLang="zh-TW" sz="2800" dirty="0">
                <a:latin typeface="+mj-ea"/>
                <a:ea typeface="+mj-ea"/>
              </a:rPr>
              <a:t>目前量測電波頻率儀器的體積偏大，並且現代行動裝置發展蓬勃，針對於手機的攜帶方便性與用戶原本就會有行動裝置的機會成本作為出發點，結合資料擷取卡</a:t>
            </a:r>
            <a:r>
              <a:rPr lang="en-US" altLang="zh-TW" sz="2800" dirty="0">
                <a:latin typeface="+mj-ea"/>
                <a:ea typeface="+mj-ea"/>
              </a:rPr>
              <a:t> (DAQ</a:t>
            </a:r>
            <a:r>
              <a:rPr lang="en-US" altLang="zh-TW" sz="2800" dirty="0" smtClean="0">
                <a:latin typeface="+mj-ea"/>
                <a:ea typeface="+mj-ea"/>
              </a:rPr>
              <a:t>)</a:t>
            </a:r>
            <a:r>
              <a:rPr lang="zh-TW" altLang="zh-TW" sz="2800" dirty="0">
                <a:latin typeface="+mj-ea"/>
                <a:ea typeface="+mj-ea"/>
              </a:rPr>
              <a:t>而測得物理或電子現象，如電壓、電流、溫度、壓力、聲音，以</a:t>
            </a:r>
            <a:r>
              <a:rPr lang="en-US" altLang="zh-TW" sz="2800" dirty="0" err="1">
                <a:latin typeface="+mj-ea"/>
                <a:ea typeface="+mj-ea"/>
              </a:rPr>
              <a:t>Arduino</a:t>
            </a:r>
            <a:r>
              <a:rPr lang="zh-TW" altLang="zh-TW" sz="2800" dirty="0">
                <a:latin typeface="+mj-ea"/>
                <a:ea typeface="+mj-ea"/>
              </a:rPr>
              <a:t>微</a:t>
            </a:r>
            <a:r>
              <a:rPr lang="zh-TW" altLang="zh-TW" sz="2800" dirty="0" smtClean="0">
                <a:latin typeface="+mj-ea"/>
                <a:ea typeface="+mj-ea"/>
              </a:rPr>
              <a:t>控制器</a:t>
            </a:r>
            <a:r>
              <a:rPr lang="zh-TW" altLang="zh-TW" sz="2800" dirty="0">
                <a:latin typeface="+mj-ea"/>
                <a:ea typeface="+mj-ea"/>
              </a:rPr>
              <a:t>透過撰寫藍芽通訊程式作為傳輸媒介，將資料傳送至行動裝置，並上傳至雲端資料庫做大量快速運算與資料儲存建檔，達到建立方便性、低成本及人性化的行動頻率檢測系統。</a:t>
            </a:r>
          </a:p>
          <a:p>
            <a:endParaRPr lang="zh-TW" altLang="zh-TW" sz="2400" dirty="0"/>
          </a:p>
          <a:p>
            <a:endParaRPr lang="zh-TW" altLang="zh-TW" dirty="0"/>
          </a:p>
          <a:p>
            <a:endParaRPr lang="zh-TW"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836712" y="188640"/>
            <a:ext cx="8229600" cy="1143000"/>
          </a:xfrm>
        </p:spPr>
        <p:txBody>
          <a:bodyPr/>
          <a:lstStyle/>
          <a:p>
            <a:r>
              <a:rPr lang="zh-TW" altLang="en-US" dirty="0" smtClean="0"/>
              <a:t>研究架構圖</a:t>
            </a:r>
            <a:r>
              <a:rPr lang="en-US" altLang="zh-TW" dirty="0" smtClean="0"/>
              <a:t>:</a:t>
            </a:r>
            <a:endParaRPr lang="zh-TW" altLang="en-US" dirty="0"/>
          </a:p>
        </p:txBody>
      </p:sp>
      <p:pic>
        <p:nvPicPr>
          <p:cNvPr id="4" name="圖片 3" descr="C:\Users\Student\Desktop\系統架構.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87624" y="1098972"/>
            <a:ext cx="6336704" cy="5141318"/>
          </a:xfrm>
          <a:prstGeom prst="rect">
            <a:avLst/>
          </a:prstGeom>
          <a:noFill/>
          <a:ln>
            <a:noFill/>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56792" y="260648"/>
            <a:ext cx="8229600" cy="1143000"/>
          </a:xfrm>
        </p:spPr>
        <p:txBody>
          <a:bodyPr/>
          <a:lstStyle/>
          <a:p>
            <a:r>
              <a:rPr lang="zh-TW" altLang="en-US" dirty="0"/>
              <a:t>負責</a:t>
            </a:r>
            <a:r>
              <a:rPr lang="zh-TW" altLang="en-US" dirty="0" smtClean="0"/>
              <a:t>部分</a:t>
            </a:r>
            <a:r>
              <a:rPr lang="en-US" altLang="zh-TW" dirty="0" smtClean="0"/>
              <a:t>:</a:t>
            </a:r>
            <a:endParaRPr lang="zh-TW" altLang="en-US" dirty="0"/>
          </a:p>
        </p:txBody>
      </p:sp>
      <p:sp>
        <p:nvSpPr>
          <p:cNvPr id="3" name="內容版面配置區 2"/>
          <p:cNvSpPr>
            <a:spLocks noGrp="1"/>
          </p:cNvSpPr>
          <p:nvPr>
            <p:ph idx="1"/>
          </p:nvPr>
        </p:nvSpPr>
        <p:spPr/>
        <p:txBody>
          <a:bodyPr/>
          <a:lstStyle/>
          <a:p>
            <a:pPr>
              <a:buNone/>
            </a:pPr>
            <a:r>
              <a:rPr lang="en-US" altLang="zh-TW" dirty="0" smtClean="0"/>
              <a:t>		</a:t>
            </a:r>
            <a:r>
              <a:rPr lang="zh-TW" altLang="zh-TW" dirty="0" smtClean="0">
                <a:latin typeface="+mj-ea"/>
                <a:ea typeface="+mj-ea"/>
              </a:rPr>
              <a:t>本</a:t>
            </a:r>
            <a:r>
              <a:rPr lang="zh-TW" altLang="zh-TW" dirty="0">
                <a:latin typeface="+mj-ea"/>
                <a:ea typeface="+mj-ea"/>
              </a:rPr>
              <a:t>小組負責的部分為手機程式</a:t>
            </a:r>
            <a:r>
              <a:rPr lang="zh-TW" altLang="zh-TW" dirty="0" smtClean="0">
                <a:latin typeface="+mj-ea"/>
                <a:ea typeface="+mj-ea"/>
              </a:rPr>
              <a:t>撰寫</a:t>
            </a:r>
            <a:r>
              <a:rPr lang="zh-TW" altLang="en-US" dirty="0" smtClean="0">
                <a:latin typeface="+mj-ea"/>
                <a:ea typeface="+mj-ea"/>
              </a:rPr>
              <a:t>及雲端網頁設計</a:t>
            </a:r>
            <a:r>
              <a:rPr lang="zh-TW" altLang="zh-TW" dirty="0" smtClean="0">
                <a:latin typeface="+mj-ea"/>
                <a:ea typeface="+mj-ea"/>
              </a:rPr>
              <a:t>的</a:t>
            </a:r>
            <a:r>
              <a:rPr lang="zh-TW" altLang="zh-TW" dirty="0" smtClean="0">
                <a:latin typeface="+mj-ea"/>
                <a:ea typeface="+mj-ea"/>
              </a:rPr>
              <a:t>部分</a:t>
            </a:r>
            <a:r>
              <a:rPr lang="zh-TW" altLang="en-US" dirty="0">
                <a:latin typeface="+mj-ea"/>
                <a:ea typeface="+mj-ea"/>
              </a:rPr>
              <a:t>。</a:t>
            </a:r>
            <a:r>
              <a:rPr lang="zh-TW" altLang="en-US" dirty="0" smtClean="0">
                <a:latin typeface="+mj-ea"/>
                <a:ea typeface="+mj-ea"/>
              </a:rPr>
              <a:t>先</a:t>
            </a:r>
            <a:r>
              <a:rPr lang="zh-TW" altLang="zh-TW" dirty="0" smtClean="0">
                <a:latin typeface="+mj-ea"/>
                <a:ea typeface="+mj-ea"/>
              </a:rPr>
              <a:t>以</a:t>
            </a:r>
            <a:r>
              <a:rPr lang="en-US" altLang="zh-TW" dirty="0" err="1" smtClean="0">
                <a:latin typeface="+mj-ea"/>
                <a:ea typeface="+mj-ea"/>
              </a:rPr>
              <a:t>Appinventor</a:t>
            </a:r>
            <a:r>
              <a:rPr lang="zh-TW" altLang="zh-TW" dirty="0" smtClean="0">
                <a:latin typeface="+mj-ea"/>
                <a:ea typeface="+mj-ea"/>
              </a:rPr>
              <a:t>作為</a:t>
            </a:r>
            <a:r>
              <a:rPr lang="zh-TW" altLang="zh-TW" dirty="0">
                <a:latin typeface="+mj-ea"/>
                <a:ea typeface="+mj-ea"/>
              </a:rPr>
              <a:t>手機端開發平台，透過</a:t>
            </a:r>
            <a:r>
              <a:rPr lang="en-US" altLang="zh-TW" dirty="0">
                <a:latin typeface="+mj-ea"/>
                <a:ea typeface="+mj-ea"/>
              </a:rPr>
              <a:t>PHP</a:t>
            </a:r>
            <a:r>
              <a:rPr lang="zh-TW" altLang="zh-TW" dirty="0">
                <a:latin typeface="+mj-ea"/>
                <a:ea typeface="+mj-ea"/>
              </a:rPr>
              <a:t>語法將資料做運算，上傳至</a:t>
            </a:r>
            <a:r>
              <a:rPr lang="en-US" altLang="zh-TW" dirty="0" err="1" smtClean="0">
                <a:latin typeface="+mj-ea"/>
                <a:ea typeface="+mj-ea"/>
              </a:rPr>
              <a:t>Mysql</a:t>
            </a:r>
            <a:r>
              <a:rPr lang="zh-TW" altLang="zh-TW" dirty="0" smtClean="0">
                <a:latin typeface="+mj-ea"/>
                <a:ea typeface="+mj-ea"/>
              </a:rPr>
              <a:t>資料庫</a:t>
            </a:r>
            <a:r>
              <a:rPr lang="zh-TW" altLang="zh-TW" dirty="0" smtClean="0">
                <a:latin typeface="+mj-ea"/>
                <a:ea typeface="+mj-ea"/>
              </a:rPr>
              <a:t>，</a:t>
            </a:r>
            <a:r>
              <a:rPr lang="zh-TW" altLang="en-US" dirty="0" smtClean="0">
                <a:latin typeface="+mj-ea"/>
                <a:ea typeface="+mj-ea"/>
              </a:rPr>
              <a:t>再</a:t>
            </a:r>
            <a:r>
              <a:rPr lang="zh-TW" altLang="en-US" dirty="0" smtClean="0">
                <a:latin typeface="+mj-ea"/>
                <a:ea typeface="+mj-ea"/>
              </a:rPr>
              <a:t>用</a:t>
            </a:r>
            <a:r>
              <a:rPr lang="en-US" altLang="zh-TW" dirty="0" smtClean="0">
                <a:latin typeface="+mj-ea"/>
                <a:ea typeface="+mj-ea"/>
              </a:rPr>
              <a:t>PHP</a:t>
            </a:r>
            <a:r>
              <a:rPr lang="zh-TW" altLang="en-US" dirty="0" smtClean="0">
                <a:latin typeface="+mj-ea"/>
                <a:ea typeface="+mj-ea"/>
              </a:rPr>
              <a:t>網頁</a:t>
            </a:r>
            <a:r>
              <a:rPr lang="zh-TW" altLang="en-US" dirty="0" smtClean="0">
                <a:latin typeface="+mj-ea"/>
                <a:ea typeface="+mj-ea"/>
              </a:rPr>
              <a:t>從資料庫取出數值做處理，</a:t>
            </a:r>
            <a:r>
              <a:rPr lang="zh-TW" altLang="zh-TW" dirty="0" smtClean="0">
                <a:latin typeface="+mj-ea"/>
                <a:ea typeface="+mj-ea"/>
              </a:rPr>
              <a:t>並</a:t>
            </a:r>
            <a:r>
              <a:rPr lang="zh-TW" altLang="zh-TW" dirty="0" smtClean="0">
                <a:latin typeface="+mj-ea"/>
                <a:ea typeface="+mj-ea"/>
              </a:rPr>
              <a:t>以</a:t>
            </a:r>
            <a:r>
              <a:rPr lang="en-US" altLang="zh-TW" dirty="0" err="1" smtClean="0">
                <a:latin typeface="+mj-ea"/>
                <a:ea typeface="+mj-ea"/>
              </a:rPr>
              <a:t>Javascript</a:t>
            </a:r>
            <a:r>
              <a:rPr lang="zh-TW" altLang="zh-TW" dirty="0" smtClean="0">
                <a:latin typeface="+mj-ea"/>
                <a:ea typeface="+mj-ea"/>
              </a:rPr>
              <a:t>繪製</a:t>
            </a:r>
            <a:r>
              <a:rPr lang="zh-TW" altLang="zh-TW" dirty="0">
                <a:latin typeface="+mj-ea"/>
                <a:ea typeface="+mj-ea"/>
              </a:rPr>
              <a:t>波狀圖，大大減低手機</a:t>
            </a:r>
            <a:r>
              <a:rPr lang="en-US" altLang="zh-TW" dirty="0">
                <a:latin typeface="+mj-ea"/>
                <a:ea typeface="+mj-ea"/>
              </a:rPr>
              <a:t>CPU</a:t>
            </a:r>
            <a:r>
              <a:rPr lang="zh-TW" altLang="zh-TW" dirty="0">
                <a:latin typeface="+mj-ea"/>
                <a:ea typeface="+mj-ea"/>
              </a:rPr>
              <a:t>不足的問題，將複雜的演算法與大量的資料交給電腦運算，讓運算速度大幅增加，對於效率與方便性都將大有幫助。</a:t>
            </a:r>
          </a:p>
          <a:p>
            <a:endParaRPr lang="zh-TW"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01156" y="332656"/>
            <a:ext cx="8229600" cy="1143000"/>
          </a:xfrm>
        </p:spPr>
        <p:txBody>
          <a:bodyPr/>
          <a:lstStyle/>
          <a:p>
            <a:pPr algn="l"/>
            <a:r>
              <a:rPr lang="zh-TW" altLang="en-US" dirty="0"/>
              <a:t>負責</a:t>
            </a:r>
            <a:r>
              <a:rPr lang="zh-TW" altLang="en-US" dirty="0" smtClean="0"/>
              <a:t>部分主要</a:t>
            </a:r>
            <a:r>
              <a:rPr lang="zh-TW" altLang="en-US" dirty="0" smtClean="0"/>
              <a:t>流程圖</a:t>
            </a:r>
            <a:r>
              <a:rPr lang="en-US" altLang="zh-TW" dirty="0" smtClean="0"/>
              <a:t>:</a:t>
            </a:r>
            <a:endParaRPr lang="zh-TW" altLang="en-US" dirty="0"/>
          </a:p>
        </p:txBody>
      </p:sp>
      <p:pic>
        <p:nvPicPr>
          <p:cNvPr id="2050" name="Picture 2" descr="C:\Users\Student\Desktop\1394173_668549206498925_1438996607_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7784" y="1182996"/>
            <a:ext cx="3576344" cy="534234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260648"/>
            <a:ext cx="8229600" cy="1143000"/>
          </a:xfrm>
        </p:spPr>
        <p:txBody>
          <a:bodyPr/>
          <a:lstStyle/>
          <a:p>
            <a:pPr algn="l"/>
            <a:r>
              <a:rPr lang="zh-TW" altLang="en-US" dirty="0" smtClean="0"/>
              <a:t>子</a:t>
            </a:r>
            <a:r>
              <a:rPr lang="zh-TW" altLang="en-US" dirty="0" smtClean="0"/>
              <a:t>流程圖</a:t>
            </a:r>
            <a:r>
              <a:rPr lang="en-US" altLang="zh-TW" dirty="0" smtClean="0"/>
              <a:t>:</a:t>
            </a:r>
            <a:endParaRPr lang="zh-TW" altLang="en-US" dirty="0"/>
          </a:p>
        </p:txBody>
      </p:sp>
      <p:pic>
        <p:nvPicPr>
          <p:cNvPr id="3074" name="Picture 2" descr="C:\Users\Student\Desktop\1456137_668549246498921_730234981_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760" y="1199704"/>
            <a:ext cx="4352925" cy="533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22576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模擬帶諧波之訊號</a:t>
            </a:r>
            <a:r>
              <a:rPr lang="zh-TW" altLang="en-US" dirty="0" smtClean="0"/>
              <a:t>算法</a:t>
            </a:r>
            <a:endParaRPr lang="zh-TW" altLang="en-US" dirty="0"/>
          </a:p>
        </p:txBody>
      </p:sp>
      <p:sp>
        <p:nvSpPr>
          <p:cNvPr id="3" name="內容版面配置區 2"/>
          <p:cNvSpPr>
            <a:spLocks noGrp="1"/>
          </p:cNvSpPr>
          <p:nvPr>
            <p:ph idx="1"/>
          </p:nvPr>
        </p:nvSpPr>
        <p:spPr/>
        <p:txBody>
          <a:bodyPr/>
          <a:lstStyle/>
          <a:p>
            <a:pPr algn="ctr">
              <a:buNone/>
            </a:pPr>
            <a:r>
              <a:rPr lang="zh-TW" altLang="en-US" dirty="0" smtClean="0"/>
              <a:t> </a:t>
            </a:r>
            <a:r>
              <a:rPr lang="en-US" altLang="zh-TW" dirty="0" smtClean="0"/>
              <a:t>	</a:t>
            </a:r>
            <a:r>
              <a:rPr lang="zh-TW" altLang="en-US" dirty="0" smtClean="0"/>
              <a:t>模擬</a:t>
            </a:r>
            <a:r>
              <a:rPr lang="zh-TW" altLang="en-US" dirty="0" smtClean="0"/>
              <a:t>訊號採用</a:t>
            </a:r>
            <a:r>
              <a:rPr lang="zh-TW" altLang="en-US" b="1" dirty="0" smtClean="0"/>
              <a:t>正弦曲線公式</a:t>
            </a:r>
            <a:endParaRPr lang="en-US" altLang="zh-TW" b="1" dirty="0" smtClean="0"/>
          </a:p>
          <a:p>
            <a:pPr algn="ctr">
              <a:buNone/>
            </a:pPr>
            <a:r>
              <a:rPr lang="zh-TW" altLang="en-US" dirty="0" smtClean="0"/>
              <a:t>   </a:t>
            </a:r>
            <a:r>
              <a:rPr lang="en-US" altLang="zh-TW" dirty="0" smtClean="0"/>
              <a:t>A:</a:t>
            </a:r>
            <a:r>
              <a:rPr lang="zh-TW" altLang="en-US" dirty="0" smtClean="0"/>
              <a:t>振幅</a:t>
            </a:r>
            <a:r>
              <a:rPr lang="en-US" altLang="zh-TW" dirty="0" smtClean="0"/>
              <a:t>	m:</a:t>
            </a:r>
            <a:r>
              <a:rPr lang="zh-TW" altLang="en-US" dirty="0" smtClean="0"/>
              <a:t>單一週期點數    </a:t>
            </a:r>
            <a:r>
              <a:rPr lang="en-US" altLang="zh-TW" dirty="0" smtClean="0"/>
              <a:t>n:</a:t>
            </a:r>
            <a:r>
              <a:rPr lang="zh-TW" altLang="en-US" dirty="0" smtClean="0"/>
              <a:t>總波形點數</a:t>
            </a:r>
            <a:endParaRPr lang="en-US" altLang="zh-TW" dirty="0" smtClean="0"/>
          </a:p>
          <a:p>
            <a:pPr algn="ctr">
              <a:buNone/>
            </a:pPr>
            <a:endParaRPr lang="en-US" altLang="zh-TW" dirty="0" smtClean="0"/>
          </a:p>
          <a:p>
            <a:pPr algn="ctr">
              <a:buNone/>
            </a:pPr>
            <a:endParaRPr lang="en-US" altLang="zh-TW" dirty="0" smtClean="0"/>
          </a:p>
          <a:p>
            <a:pPr algn="ctr">
              <a:buNone/>
            </a:pPr>
            <a:r>
              <a:rPr lang="zh-TW" altLang="en-US" dirty="0" smtClean="0"/>
              <a:t>      </a:t>
            </a:r>
            <a:r>
              <a:rPr lang="zh-TW" altLang="en-US" sz="2800" dirty="0" smtClean="0">
                <a:latin typeface="+mj-ea"/>
                <a:ea typeface="+mj-ea"/>
              </a:rPr>
              <a:t>而我們要產生出三個波</a:t>
            </a:r>
            <a:r>
              <a:rPr lang="en-US" altLang="zh-TW" sz="2800" dirty="0" smtClean="0">
                <a:latin typeface="+mj-ea"/>
                <a:ea typeface="+mj-ea"/>
              </a:rPr>
              <a:t>(</a:t>
            </a:r>
            <a:r>
              <a:rPr lang="zh-TW" altLang="en-US" sz="2800" dirty="0" smtClean="0">
                <a:latin typeface="+mj-ea"/>
                <a:ea typeface="+mj-ea"/>
              </a:rPr>
              <a:t>基頻波</a:t>
            </a:r>
            <a:r>
              <a:rPr lang="zh-TW" altLang="en-US" sz="2800" dirty="0" smtClean="0">
                <a:latin typeface="+mj-ea"/>
                <a:ea typeface="+mj-ea"/>
              </a:rPr>
              <a:t>、</a:t>
            </a:r>
            <a:r>
              <a:rPr lang="zh-TW" altLang="en-US" sz="2800" dirty="0">
                <a:latin typeface="+mj-ea"/>
                <a:ea typeface="+mj-ea"/>
              </a:rPr>
              <a:t>諧</a:t>
            </a:r>
            <a:r>
              <a:rPr lang="zh-TW" altLang="en-US" sz="2800" dirty="0" smtClean="0">
                <a:latin typeface="+mj-ea"/>
                <a:ea typeface="+mj-ea"/>
              </a:rPr>
              <a:t>波</a:t>
            </a:r>
            <a:r>
              <a:rPr lang="en-US" altLang="zh-TW" sz="2800" dirty="0" smtClean="0">
                <a:latin typeface="+mj-ea"/>
                <a:ea typeface="+mj-ea"/>
              </a:rPr>
              <a:t>)</a:t>
            </a:r>
            <a:r>
              <a:rPr lang="zh-TW" altLang="en-US" sz="2800" dirty="0" smtClean="0">
                <a:latin typeface="+mj-ea"/>
                <a:ea typeface="+mj-ea"/>
              </a:rPr>
              <a:t>，並將三個波加總成一個混波作為模擬訊號。</a:t>
            </a:r>
            <a:endParaRPr lang="en-US" altLang="zh-TW" sz="2800" dirty="0" smtClean="0">
              <a:latin typeface="+mj-ea"/>
              <a:ea typeface="+mj-ea"/>
            </a:endParaRPr>
          </a:p>
          <a:p>
            <a:pPr algn="ctr">
              <a:buNone/>
            </a:pPr>
            <a:endParaRPr lang="en-US" altLang="zh-TW" dirty="0" smtClean="0"/>
          </a:p>
          <a:p>
            <a:pPr>
              <a:buNone/>
            </a:pPr>
            <a:endParaRPr lang="zh-TW" altLang="en-US" dirty="0"/>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pic>
        <p:nvPicPr>
          <p:cNvPr id="1027" name="Picture 3"/>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491880" y="2924944"/>
            <a:ext cx="1872208" cy="748883"/>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034"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036"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mc:AlternateContent xmlns:mc="http://schemas.openxmlformats.org/markup-compatibility/2006">
        <mc:Choice xmlns:a14="http://schemas.microsoft.com/office/drawing/2010/main" Requires="a14">
          <p:sp>
            <p:nvSpPr>
              <p:cNvPr id="6" name="矩形 5"/>
              <p:cNvSpPr/>
              <p:nvPr/>
            </p:nvSpPr>
            <p:spPr>
              <a:xfrm>
                <a:off x="1052736" y="5199459"/>
                <a:ext cx="7038528" cy="665503"/>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zh-TW" altLang="zh-TW" i="1" smtClean="0">
                              <a:latin typeface="+mj-ea"/>
                              <a:ea typeface="+mj-ea"/>
                            </a:rPr>
                          </m:ctrlPr>
                        </m:sSubPr>
                        <m:e>
                          <m:sSub>
                            <m:sSubPr>
                              <m:ctrlPr>
                                <a:rPr lang="zh-TW" altLang="zh-TW" i="1">
                                  <a:latin typeface="+mj-ea"/>
                                  <a:ea typeface="+mj-ea"/>
                                </a:rPr>
                              </m:ctrlPr>
                            </m:sSubPr>
                            <m:e>
                              <m:r>
                                <a:rPr lang="en-US" altLang="zh-TW" i="1">
                                  <a:latin typeface="+mj-ea"/>
                                  <a:ea typeface="+mj-ea"/>
                                </a:rPr>
                                <m:t>𝑉</m:t>
                              </m:r>
                            </m:e>
                            <m:sub>
                              <m:r>
                                <a:rPr lang="en-US" altLang="zh-TW" i="1">
                                  <a:latin typeface="+mj-ea"/>
                                  <a:ea typeface="+mj-ea"/>
                                </a:rPr>
                                <m:t>𝑛</m:t>
                              </m:r>
                            </m:sub>
                          </m:sSub>
                          <m:r>
                            <a:rPr lang="en-US" altLang="zh-TW">
                              <a:latin typeface="+mj-ea"/>
                              <a:ea typeface="+mj-ea"/>
                            </a:rPr>
                            <m:t> =</m:t>
                          </m:r>
                          <m:r>
                            <m:rPr>
                              <m:sty m:val="p"/>
                            </m:rPr>
                            <a:rPr lang="en-US" altLang="zh-TW">
                              <a:latin typeface="+mj-ea"/>
                              <a:ea typeface="+mj-ea"/>
                            </a:rPr>
                            <m:t>A</m:t>
                          </m:r>
                        </m:e>
                        <m:sub>
                          <m:r>
                            <a:rPr lang="en-US" altLang="zh-TW">
                              <a:latin typeface="+mj-ea"/>
                              <a:ea typeface="+mj-ea"/>
                            </a:rPr>
                            <m:t>1</m:t>
                          </m:r>
                        </m:sub>
                      </m:sSub>
                      <m:r>
                        <a:rPr lang="en-US" altLang="zh-TW" i="1">
                          <a:latin typeface="+mj-ea"/>
                          <a:ea typeface="+mj-ea"/>
                        </a:rPr>
                        <m:t>∗</m:t>
                      </m:r>
                      <m:func>
                        <m:funcPr>
                          <m:ctrlPr>
                            <a:rPr lang="zh-TW" altLang="zh-TW" i="1">
                              <a:latin typeface="+mj-ea"/>
                              <a:ea typeface="+mj-ea"/>
                            </a:rPr>
                          </m:ctrlPr>
                        </m:funcPr>
                        <m:fName>
                          <m:r>
                            <m:rPr>
                              <m:sty m:val="p"/>
                            </m:rPr>
                            <a:rPr lang="en-US" altLang="zh-TW">
                              <a:latin typeface="+mj-ea"/>
                              <a:ea typeface="+mj-ea"/>
                            </a:rPr>
                            <m:t>sin</m:t>
                          </m:r>
                        </m:fName>
                        <m:e>
                          <m:f>
                            <m:fPr>
                              <m:ctrlPr>
                                <a:rPr lang="zh-TW" altLang="zh-TW" i="1">
                                  <a:latin typeface="+mj-ea"/>
                                  <a:ea typeface="+mj-ea"/>
                                </a:rPr>
                              </m:ctrlPr>
                            </m:fPr>
                            <m:num>
                              <m:r>
                                <a:rPr lang="en-US" altLang="zh-TW">
                                  <a:latin typeface="+mj-ea"/>
                                  <a:ea typeface="+mj-ea"/>
                                </a:rPr>
                                <m:t>2</m:t>
                              </m:r>
                              <m:r>
                                <m:rPr>
                                  <m:sty m:val="p"/>
                                </m:rPr>
                                <a:rPr lang="en-US" altLang="zh-TW">
                                  <a:latin typeface="+mj-ea"/>
                                  <a:ea typeface="+mj-ea"/>
                                </a:rPr>
                                <m:t>π</m:t>
                              </m:r>
                              <m:r>
                                <a:rPr lang="en-US" altLang="zh-TW" i="1">
                                  <a:latin typeface="+mj-ea"/>
                                  <a:ea typeface="+mj-ea"/>
                                </a:rPr>
                                <m:t>∗</m:t>
                              </m:r>
                              <m:sSub>
                                <m:sSubPr>
                                  <m:ctrlPr>
                                    <a:rPr lang="zh-TW" altLang="zh-TW" i="1">
                                      <a:latin typeface="+mj-ea"/>
                                      <a:ea typeface="+mj-ea"/>
                                    </a:rPr>
                                  </m:ctrlPr>
                                </m:sSubPr>
                                <m:e>
                                  <m:r>
                                    <m:rPr>
                                      <m:sty m:val="p"/>
                                    </m:rPr>
                                    <a:rPr lang="en-US" altLang="zh-TW">
                                      <a:latin typeface="+mj-ea"/>
                                      <a:ea typeface="+mj-ea"/>
                                    </a:rPr>
                                    <m:t>f</m:t>
                                  </m:r>
                                </m:e>
                                <m:sub>
                                  <m:r>
                                    <a:rPr lang="en-US" altLang="zh-TW">
                                      <a:latin typeface="+mj-ea"/>
                                      <a:ea typeface="+mj-ea"/>
                                    </a:rPr>
                                    <m:t>1</m:t>
                                  </m:r>
                                </m:sub>
                              </m:sSub>
                              <m:r>
                                <a:rPr lang="en-US" altLang="zh-TW" i="1">
                                  <a:latin typeface="+mj-ea"/>
                                  <a:ea typeface="+mj-ea"/>
                                </a:rPr>
                                <m:t>∗</m:t>
                              </m:r>
                              <m:r>
                                <m:rPr>
                                  <m:sty m:val="p"/>
                                </m:rPr>
                                <a:rPr lang="en-US" altLang="zh-TW">
                                  <a:latin typeface="+mj-ea"/>
                                  <a:ea typeface="+mj-ea"/>
                                </a:rPr>
                                <m:t>n</m:t>
                              </m:r>
                            </m:num>
                            <m:den>
                              <m:r>
                                <m:rPr>
                                  <m:sty m:val="p"/>
                                </m:rPr>
                                <a:rPr lang="en-US" altLang="zh-TW">
                                  <a:latin typeface="+mj-ea"/>
                                  <a:ea typeface="+mj-ea"/>
                                </a:rPr>
                                <m:t>m</m:t>
                              </m:r>
                              <m:r>
                                <a:rPr lang="en-US" altLang="zh-TW" i="1">
                                  <a:latin typeface="+mj-ea"/>
                                  <a:ea typeface="+mj-ea"/>
                                </a:rPr>
                                <m:t>∗</m:t>
                              </m:r>
                              <m:sSub>
                                <m:sSubPr>
                                  <m:ctrlPr>
                                    <a:rPr lang="zh-TW" altLang="zh-TW" i="1">
                                      <a:latin typeface="+mj-ea"/>
                                      <a:ea typeface="+mj-ea"/>
                                    </a:rPr>
                                  </m:ctrlPr>
                                </m:sSubPr>
                                <m:e>
                                  <m:r>
                                    <m:rPr>
                                      <m:sty m:val="p"/>
                                    </m:rPr>
                                    <a:rPr lang="en-US" altLang="zh-TW">
                                      <a:latin typeface="+mj-ea"/>
                                      <a:ea typeface="+mj-ea"/>
                                    </a:rPr>
                                    <m:t>f</m:t>
                                  </m:r>
                                </m:e>
                                <m:sub>
                                  <m:r>
                                    <m:rPr>
                                      <m:sty m:val="p"/>
                                    </m:rPr>
                                    <a:rPr lang="en-US" altLang="zh-TW">
                                      <a:latin typeface="+mj-ea"/>
                                      <a:ea typeface="+mj-ea"/>
                                    </a:rPr>
                                    <m:t>a</m:t>
                                  </m:r>
                                </m:sub>
                              </m:sSub>
                            </m:den>
                          </m:f>
                          <m:r>
                            <a:rPr lang="en-US" altLang="zh-TW" i="1">
                              <a:latin typeface="+mj-ea"/>
                              <a:ea typeface="+mj-ea"/>
                            </a:rPr>
                            <m:t>+</m:t>
                          </m:r>
                          <m:sSub>
                            <m:sSubPr>
                              <m:ctrlPr>
                                <a:rPr lang="zh-TW" altLang="zh-TW" i="1">
                                  <a:latin typeface="+mj-ea"/>
                                  <a:ea typeface="+mj-ea"/>
                                </a:rPr>
                              </m:ctrlPr>
                            </m:sSubPr>
                            <m:e>
                              <m:r>
                                <m:rPr>
                                  <m:sty m:val="p"/>
                                </m:rPr>
                                <a:rPr lang="en-US" altLang="zh-TW">
                                  <a:latin typeface="+mj-ea"/>
                                  <a:ea typeface="+mj-ea"/>
                                </a:rPr>
                                <m:t>A</m:t>
                              </m:r>
                            </m:e>
                            <m:sub>
                              <m:r>
                                <a:rPr lang="en-US" altLang="zh-TW">
                                  <a:latin typeface="+mj-ea"/>
                                  <a:ea typeface="+mj-ea"/>
                                </a:rPr>
                                <m:t>2</m:t>
                              </m:r>
                            </m:sub>
                          </m:sSub>
                          <m:r>
                            <a:rPr lang="en-US" altLang="zh-TW" i="1">
                              <a:latin typeface="+mj-ea"/>
                              <a:ea typeface="+mj-ea"/>
                            </a:rPr>
                            <m:t>∗</m:t>
                          </m:r>
                          <m:func>
                            <m:funcPr>
                              <m:ctrlPr>
                                <a:rPr lang="zh-TW" altLang="zh-TW" i="1">
                                  <a:latin typeface="+mj-ea"/>
                                  <a:ea typeface="+mj-ea"/>
                                </a:rPr>
                              </m:ctrlPr>
                            </m:funcPr>
                            <m:fName>
                              <m:r>
                                <m:rPr>
                                  <m:sty m:val="p"/>
                                </m:rPr>
                                <a:rPr lang="en-US" altLang="zh-TW">
                                  <a:latin typeface="+mj-ea"/>
                                  <a:ea typeface="+mj-ea"/>
                                </a:rPr>
                                <m:t>sin</m:t>
                              </m:r>
                            </m:fName>
                            <m:e>
                              <m:f>
                                <m:fPr>
                                  <m:ctrlPr>
                                    <a:rPr lang="zh-TW" altLang="zh-TW" i="1">
                                      <a:latin typeface="+mj-ea"/>
                                      <a:ea typeface="+mj-ea"/>
                                    </a:rPr>
                                  </m:ctrlPr>
                                </m:fPr>
                                <m:num>
                                  <m:r>
                                    <a:rPr lang="en-US" altLang="zh-TW">
                                      <a:latin typeface="+mj-ea"/>
                                      <a:ea typeface="+mj-ea"/>
                                    </a:rPr>
                                    <m:t>2</m:t>
                                  </m:r>
                                  <m:r>
                                    <m:rPr>
                                      <m:sty m:val="p"/>
                                    </m:rPr>
                                    <a:rPr lang="en-US" altLang="zh-TW">
                                      <a:latin typeface="+mj-ea"/>
                                      <a:ea typeface="+mj-ea"/>
                                    </a:rPr>
                                    <m:t>π</m:t>
                                  </m:r>
                                  <m:r>
                                    <a:rPr lang="en-US" altLang="zh-TW" i="1">
                                      <a:latin typeface="+mj-ea"/>
                                      <a:ea typeface="+mj-ea"/>
                                    </a:rPr>
                                    <m:t>∗</m:t>
                                  </m:r>
                                  <m:sSub>
                                    <m:sSubPr>
                                      <m:ctrlPr>
                                        <a:rPr lang="zh-TW" altLang="zh-TW" i="1">
                                          <a:latin typeface="+mj-ea"/>
                                          <a:ea typeface="+mj-ea"/>
                                        </a:rPr>
                                      </m:ctrlPr>
                                    </m:sSubPr>
                                    <m:e>
                                      <m:r>
                                        <m:rPr>
                                          <m:sty m:val="p"/>
                                        </m:rPr>
                                        <a:rPr lang="en-US" altLang="zh-TW">
                                          <a:latin typeface="+mj-ea"/>
                                          <a:ea typeface="+mj-ea"/>
                                        </a:rPr>
                                        <m:t>f</m:t>
                                      </m:r>
                                    </m:e>
                                    <m:sub>
                                      <m:r>
                                        <a:rPr lang="en-US" altLang="zh-TW">
                                          <a:latin typeface="+mj-ea"/>
                                          <a:ea typeface="+mj-ea"/>
                                        </a:rPr>
                                        <m:t>2</m:t>
                                      </m:r>
                                    </m:sub>
                                  </m:sSub>
                                  <m:r>
                                    <a:rPr lang="en-US" altLang="zh-TW" i="1">
                                      <a:latin typeface="+mj-ea"/>
                                      <a:ea typeface="+mj-ea"/>
                                    </a:rPr>
                                    <m:t>∗</m:t>
                                  </m:r>
                                  <m:r>
                                    <m:rPr>
                                      <m:sty m:val="p"/>
                                    </m:rPr>
                                    <a:rPr lang="en-US" altLang="zh-TW">
                                      <a:latin typeface="+mj-ea"/>
                                      <a:ea typeface="+mj-ea"/>
                                    </a:rPr>
                                    <m:t>n</m:t>
                                  </m:r>
                                </m:num>
                                <m:den>
                                  <m:r>
                                    <m:rPr>
                                      <m:sty m:val="p"/>
                                    </m:rPr>
                                    <a:rPr lang="en-US" altLang="zh-TW">
                                      <a:latin typeface="+mj-ea"/>
                                      <a:ea typeface="+mj-ea"/>
                                    </a:rPr>
                                    <m:t>m</m:t>
                                  </m:r>
                                  <m:r>
                                    <a:rPr lang="en-US" altLang="zh-TW" i="1">
                                      <a:latin typeface="+mj-ea"/>
                                      <a:ea typeface="+mj-ea"/>
                                    </a:rPr>
                                    <m:t>∗</m:t>
                                  </m:r>
                                  <m:sSub>
                                    <m:sSubPr>
                                      <m:ctrlPr>
                                        <a:rPr lang="zh-TW" altLang="zh-TW" i="1">
                                          <a:latin typeface="+mj-ea"/>
                                          <a:ea typeface="+mj-ea"/>
                                        </a:rPr>
                                      </m:ctrlPr>
                                    </m:sSubPr>
                                    <m:e>
                                      <m:r>
                                        <m:rPr>
                                          <m:sty m:val="p"/>
                                        </m:rPr>
                                        <a:rPr lang="en-US" altLang="zh-TW">
                                          <a:latin typeface="+mj-ea"/>
                                          <a:ea typeface="+mj-ea"/>
                                        </a:rPr>
                                        <m:t>f</m:t>
                                      </m:r>
                                    </m:e>
                                    <m:sub>
                                      <m:r>
                                        <m:rPr>
                                          <m:sty m:val="p"/>
                                        </m:rPr>
                                        <a:rPr lang="en-US" altLang="zh-TW">
                                          <a:latin typeface="+mj-ea"/>
                                          <a:ea typeface="+mj-ea"/>
                                        </a:rPr>
                                        <m:t>a</m:t>
                                      </m:r>
                                    </m:sub>
                                  </m:sSub>
                                </m:den>
                              </m:f>
                              <m:r>
                                <a:rPr lang="en-US" altLang="zh-TW" i="1">
                                  <a:latin typeface="+mj-ea"/>
                                  <a:ea typeface="+mj-ea"/>
                                </a:rPr>
                                <m:t>+</m:t>
                              </m:r>
                              <m:sSub>
                                <m:sSubPr>
                                  <m:ctrlPr>
                                    <a:rPr lang="zh-TW" altLang="zh-TW" i="1">
                                      <a:latin typeface="+mj-ea"/>
                                      <a:ea typeface="+mj-ea"/>
                                    </a:rPr>
                                  </m:ctrlPr>
                                </m:sSubPr>
                                <m:e>
                                  <m:r>
                                    <m:rPr>
                                      <m:sty m:val="p"/>
                                    </m:rPr>
                                    <a:rPr lang="en-US" altLang="zh-TW">
                                      <a:latin typeface="+mj-ea"/>
                                      <a:ea typeface="+mj-ea"/>
                                    </a:rPr>
                                    <m:t>A</m:t>
                                  </m:r>
                                </m:e>
                                <m:sub>
                                  <m:r>
                                    <a:rPr lang="en-US" altLang="zh-TW" b="0" i="1" smtClean="0">
                                      <a:latin typeface="Cambria Math"/>
                                      <a:ea typeface="+mj-ea"/>
                                    </a:rPr>
                                    <m:t>3</m:t>
                                  </m:r>
                                </m:sub>
                              </m:sSub>
                              <m:r>
                                <a:rPr lang="en-US" altLang="zh-TW" i="1">
                                  <a:latin typeface="+mj-ea"/>
                                  <a:ea typeface="+mj-ea"/>
                                </a:rPr>
                                <m:t>∗</m:t>
                              </m:r>
                              <m:func>
                                <m:funcPr>
                                  <m:ctrlPr>
                                    <a:rPr lang="zh-TW" altLang="zh-TW" i="1">
                                      <a:latin typeface="+mj-ea"/>
                                      <a:ea typeface="+mj-ea"/>
                                    </a:rPr>
                                  </m:ctrlPr>
                                </m:funcPr>
                                <m:fName>
                                  <m:r>
                                    <m:rPr>
                                      <m:sty m:val="p"/>
                                    </m:rPr>
                                    <a:rPr lang="en-US" altLang="zh-TW">
                                      <a:latin typeface="+mj-ea"/>
                                      <a:ea typeface="+mj-ea"/>
                                    </a:rPr>
                                    <m:t>sin</m:t>
                                  </m:r>
                                </m:fName>
                                <m:e>
                                  <m:f>
                                    <m:fPr>
                                      <m:ctrlPr>
                                        <a:rPr lang="zh-TW" altLang="zh-TW" i="1">
                                          <a:latin typeface="+mj-ea"/>
                                          <a:ea typeface="+mj-ea"/>
                                        </a:rPr>
                                      </m:ctrlPr>
                                    </m:fPr>
                                    <m:num>
                                      <m:r>
                                        <a:rPr lang="en-US" altLang="zh-TW">
                                          <a:latin typeface="+mj-ea"/>
                                          <a:ea typeface="+mj-ea"/>
                                        </a:rPr>
                                        <m:t>2</m:t>
                                      </m:r>
                                      <m:r>
                                        <m:rPr>
                                          <m:sty m:val="p"/>
                                        </m:rPr>
                                        <a:rPr lang="en-US" altLang="zh-TW">
                                          <a:latin typeface="+mj-ea"/>
                                          <a:ea typeface="+mj-ea"/>
                                        </a:rPr>
                                        <m:t>π</m:t>
                                      </m:r>
                                      <m:r>
                                        <a:rPr lang="en-US" altLang="zh-TW" i="1">
                                          <a:latin typeface="+mj-ea"/>
                                          <a:ea typeface="+mj-ea"/>
                                        </a:rPr>
                                        <m:t>∗</m:t>
                                      </m:r>
                                      <m:sSub>
                                        <m:sSubPr>
                                          <m:ctrlPr>
                                            <a:rPr lang="zh-TW" altLang="zh-TW" i="1">
                                              <a:latin typeface="+mj-ea"/>
                                              <a:ea typeface="+mj-ea"/>
                                            </a:rPr>
                                          </m:ctrlPr>
                                        </m:sSubPr>
                                        <m:e>
                                          <m:r>
                                            <m:rPr>
                                              <m:sty m:val="p"/>
                                            </m:rPr>
                                            <a:rPr lang="en-US" altLang="zh-TW">
                                              <a:latin typeface="+mj-ea"/>
                                              <a:ea typeface="+mj-ea"/>
                                            </a:rPr>
                                            <m:t>f</m:t>
                                          </m:r>
                                        </m:e>
                                        <m:sub>
                                          <m:r>
                                            <a:rPr lang="en-US" altLang="zh-TW">
                                              <a:latin typeface="+mj-ea"/>
                                              <a:ea typeface="+mj-ea"/>
                                            </a:rPr>
                                            <m:t>2</m:t>
                                          </m:r>
                                        </m:sub>
                                      </m:sSub>
                                      <m:r>
                                        <a:rPr lang="en-US" altLang="zh-TW" i="1">
                                          <a:latin typeface="+mj-ea"/>
                                          <a:ea typeface="+mj-ea"/>
                                        </a:rPr>
                                        <m:t>∗</m:t>
                                      </m:r>
                                      <m:r>
                                        <m:rPr>
                                          <m:sty m:val="p"/>
                                        </m:rPr>
                                        <a:rPr lang="en-US" altLang="zh-TW">
                                          <a:latin typeface="+mj-ea"/>
                                          <a:ea typeface="+mj-ea"/>
                                        </a:rPr>
                                        <m:t>n</m:t>
                                      </m:r>
                                    </m:num>
                                    <m:den>
                                      <m:r>
                                        <m:rPr>
                                          <m:sty m:val="p"/>
                                        </m:rPr>
                                        <a:rPr lang="en-US" altLang="zh-TW">
                                          <a:latin typeface="+mj-ea"/>
                                          <a:ea typeface="+mj-ea"/>
                                        </a:rPr>
                                        <m:t>m</m:t>
                                      </m:r>
                                      <m:r>
                                        <a:rPr lang="en-US" altLang="zh-TW" i="1">
                                          <a:latin typeface="+mj-ea"/>
                                          <a:ea typeface="+mj-ea"/>
                                        </a:rPr>
                                        <m:t>∗</m:t>
                                      </m:r>
                                      <m:sSub>
                                        <m:sSubPr>
                                          <m:ctrlPr>
                                            <a:rPr lang="zh-TW" altLang="zh-TW" i="1">
                                              <a:latin typeface="+mj-ea"/>
                                              <a:ea typeface="+mj-ea"/>
                                            </a:rPr>
                                          </m:ctrlPr>
                                        </m:sSubPr>
                                        <m:e>
                                          <m:r>
                                            <m:rPr>
                                              <m:sty m:val="p"/>
                                            </m:rPr>
                                            <a:rPr lang="en-US" altLang="zh-TW">
                                              <a:latin typeface="+mj-ea"/>
                                              <a:ea typeface="+mj-ea"/>
                                            </a:rPr>
                                            <m:t>f</m:t>
                                          </m:r>
                                        </m:e>
                                        <m:sub>
                                          <m:r>
                                            <m:rPr>
                                              <m:sty m:val="p"/>
                                            </m:rPr>
                                            <a:rPr lang="en-US" altLang="zh-TW">
                                              <a:latin typeface="+mj-ea"/>
                                              <a:ea typeface="+mj-ea"/>
                                            </a:rPr>
                                            <m:t>a</m:t>
                                          </m:r>
                                        </m:sub>
                                      </m:sSub>
                                    </m:den>
                                  </m:f>
                                </m:e>
                              </m:func>
                            </m:e>
                          </m:func>
                        </m:e>
                      </m:func>
                    </m:oMath>
                  </m:oMathPara>
                </a14:m>
                <a:endParaRPr lang="zh-TW" altLang="en-US" dirty="0">
                  <a:latin typeface="+mj-ea"/>
                  <a:ea typeface="+mj-ea"/>
                </a:endParaRPr>
              </a:p>
            </p:txBody>
          </p:sp>
        </mc:Choice>
        <mc:Fallback>
          <p:sp>
            <p:nvSpPr>
              <p:cNvPr id="6" name="矩形 5"/>
              <p:cNvSpPr>
                <a:spLocks noRot="1" noChangeAspect="1" noMove="1" noResize="1" noEditPoints="1" noAdjustHandles="1" noChangeArrowheads="1" noChangeShapeType="1" noTextEdit="1"/>
              </p:cNvSpPr>
              <p:nvPr/>
            </p:nvSpPr>
            <p:spPr>
              <a:xfrm>
                <a:off x="1052736" y="5199459"/>
                <a:ext cx="7038528" cy="665503"/>
              </a:xfrm>
              <a:prstGeom prst="rect">
                <a:avLst/>
              </a:prstGeom>
              <a:blipFill rotWithShape="1">
                <a:blip r:embed="rId3"/>
                <a:stretch>
                  <a:fillRect/>
                </a:stretch>
              </a:blipFill>
            </p:spPr>
            <p:txBody>
              <a:bodyPr/>
              <a:lstStyle/>
              <a:p>
                <a:r>
                  <a:rPr lang="zh-TW" altLang="en-US">
                    <a:noFill/>
                  </a:rPr>
                  <a:t> </a:t>
                </a:r>
              </a:p>
            </p:txBody>
          </p:sp>
        </mc:Fallback>
      </mc:AlternateContent>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044624" y="332656"/>
            <a:ext cx="8229600" cy="1143000"/>
          </a:xfrm>
        </p:spPr>
        <p:txBody>
          <a:bodyPr/>
          <a:lstStyle/>
          <a:p>
            <a:r>
              <a:rPr lang="zh-TW" altLang="en-US" dirty="0" smtClean="0"/>
              <a:t>虛擬數據產生介面</a:t>
            </a:r>
            <a:r>
              <a:rPr lang="en-US" altLang="zh-TW" dirty="0" smtClean="0"/>
              <a:t>:</a:t>
            </a:r>
            <a:endParaRPr lang="zh-TW" altLang="en-US" dirty="0"/>
          </a:p>
        </p:txBody>
      </p:sp>
      <p:sp>
        <p:nvSpPr>
          <p:cNvPr id="3" name="內容版面配置區 2"/>
          <p:cNvSpPr>
            <a:spLocks noGrp="1"/>
          </p:cNvSpPr>
          <p:nvPr>
            <p:ph idx="1"/>
          </p:nvPr>
        </p:nvSpPr>
        <p:spPr/>
        <p:txBody>
          <a:bodyPr/>
          <a:lstStyle/>
          <a:p>
            <a:endParaRPr lang="zh-TW" altLang="en-US" dirty="0"/>
          </a:p>
        </p:txBody>
      </p:sp>
      <p:pic>
        <p:nvPicPr>
          <p:cNvPr id="4" name="圖片 3" descr="C:\Users\Student\Desktop\123.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3848" y="1484784"/>
            <a:ext cx="2817999" cy="5144139"/>
          </a:xfrm>
          <a:prstGeom prst="rect">
            <a:avLst/>
          </a:prstGeom>
          <a:noFill/>
          <a:ln>
            <a:noFill/>
          </a:ln>
        </p:spPr>
      </p:pic>
      <p:sp>
        <p:nvSpPr>
          <p:cNvPr id="3074" name="流程圖: 程序 16"/>
          <p:cNvSpPr>
            <a:spLocks noChangeArrowheads="1"/>
          </p:cNvSpPr>
          <p:nvPr/>
        </p:nvSpPr>
        <p:spPr bwMode="auto">
          <a:xfrm>
            <a:off x="5508104" y="2348880"/>
            <a:ext cx="2360613" cy="3221038"/>
          </a:xfrm>
          <a:prstGeom prst="flowChartProcess">
            <a:avLst/>
          </a:prstGeom>
          <a:solidFill>
            <a:srgbClr val="FFFFFF"/>
          </a:solidFill>
          <a:ln w="25400">
            <a:solidFill>
              <a:srgbClr val="F79646"/>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200" b="0" i="0" u="none" strike="noStrike" cap="none" normalizeH="0" baseline="0" dirty="0" smtClean="0">
                <a:ln>
                  <a:noFill/>
                </a:ln>
                <a:solidFill>
                  <a:schemeClr val="tx1"/>
                </a:solidFill>
                <a:effectLst/>
                <a:latin typeface="Calibri" pitchFamily="34" charset="0"/>
                <a:ea typeface="新細明體" pitchFamily="18" charset="-120"/>
                <a:cs typeface="新細明體" pitchFamily="18" charset="-120"/>
              </a:rPr>
              <a:t>正弦曲線方程式之必要數據之輸入，獲得三個虛擬的</a:t>
            </a:r>
            <a:r>
              <a:rPr kumimoji="1" lang="en-US" altLang="zh-TW" sz="1200" b="0" i="0" u="none" strike="noStrike" cap="none" normalizeH="0" baseline="0" dirty="0" smtClean="0">
                <a:ln>
                  <a:noFill/>
                </a:ln>
                <a:solidFill>
                  <a:schemeClr val="tx1"/>
                </a:solidFill>
                <a:effectLst/>
                <a:latin typeface="Calibri" pitchFamily="34" charset="0"/>
                <a:ea typeface="新細明體" pitchFamily="18" charset="-120"/>
                <a:cs typeface="新細明體" pitchFamily="18" charset="-120"/>
              </a:rPr>
              <a:t>SIN</a:t>
            </a:r>
            <a:r>
              <a:rPr kumimoji="1" lang="zh-TW" altLang="en-US" sz="1200" b="0" i="0" u="none" strike="noStrike" cap="none" normalizeH="0" baseline="0" dirty="0" smtClean="0">
                <a:ln>
                  <a:noFill/>
                </a:ln>
                <a:solidFill>
                  <a:schemeClr val="tx1"/>
                </a:solidFill>
                <a:effectLst/>
                <a:latin typeface="Calibri" pitchFamily="34" charset="0"/>
                <a:ea typeface="新細明體" pitchFamily="18" charset="-120"/>
                <a:cs typeface="新細明體" pitchFamily="18" charset="-120"/>
              </a:rPr>
              <a:t>波加總而成的混波。</a:t>
            </a:r>
            <a:endParaRPr kumimoji="1" 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p:txBody>
      </p:sp>
      <p:sp>
        <p:nvSpPr>
          <p:cNvPr id="3075" name="流程圖: 程序 17"/>
          <p:cNvSpPr>
            <a:spLocks noChangeArrowheads="1"/>
          </p:cNvSpPr>
          <p:nvPr/>
        </p:nvSpPr>
        <p:spPr bwMode="auto">
          <a:xfrm>
            <a:off x="1691680" y="5229200"/>
            <a:ext cx="1457325" cy="935038"/>
          </a:xfrm>
          <a:prstGeom prst="flowChartProcess">
            <a:avLst/>
          </a:prstGeom>
          <a:solidFill>
            <a:srgbClr val="FFFFFF"/>
          </a:solidFill>
          <a:ln w="25400">
            <a:solidFill>
              <a:srgbClr val="F79646"/>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200" b="0" i="0" u="none" strike="noStrike" cap="none" normalizeH="0" baseline="0" smtClean="0">
                <a:ln>
                  <a:noFill/>
                </a:ln>
                <a:solidFill>
                  <a:schemeClr val="tx1"/>
                </a:solidFill>
                <a:effectLst/>
                <a:latin typeface="Calibri" pitchFamily="34" charset="0"/>
                <a:ea typeface="新細明體" pitchFamily="18" charset="-120"/>
                <a:cs typeface="新細明體" pitchFamily="18" charset="-120"/>
              </a:rPr>
              <a:t>計算數值並儲存於隱藏</a:t>
            </a:r>
            <a:r>
              <a:rPr kumimoji="1" lang="en-US" altLang="zh-TW" sz="1200" b="0" i="0" u="none" strike="noStrike" cap="none" normalizeH="0" baseline="0" smtClean="0">
                <a:ln>
                  <a:noFill/>
                </a:ln>
                <a:solidFill>
                  <a:schemeClr val="tx1"/>
                </a:solidFill>
                <a:effectLst/>
                <a:latin typeface="Calibri" pitchFamily="34" charset="0"/>
                <a:ea typeface="新細明體" pitchFamily="18" charset="-120"/>
                <a:cs typeface="新細明體" pitchFamily="18" charset="-120"/>
              </a:rPr>
              <a:t>list</a:t>
            </a:r>
            <a:r>
              <a:rPr kumimoji="1" lang="zh-TW" altLang="en-US" sz="1200" b="0" i="0" u="none" strike="noStrike" cap="none" normalizeH="0" baseline="0" smtClean="0">
                <a:ln>
                  <a:noFill/>
                </a:ln>
                <a:solidFill>
                  <a:schemeClr val="tx1"/>
                </a:solidFill>
                <a:effectLst/>
                <a:latin typeface="Calibri" pitchFamily="34" charset="0"/>
                <a:ea typeface="新細明體" pitchFamily="18" charset="-120"/>
                <a:cs typeface="新細明體" pitchFamily="18" charset="-120"/>
              </a:rPr>
              <a:t>中</a:t>
            </a:r>
            <a:endParaRPr kumimoji="1" 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暗香撲面">
  <a:themeElements>
    <a:clrScheme name="暗香撲面">
      <a:dk1>
        <a:sysClr val="windowText" lastClr="000000"/>
      </a:dk1>
      <a:lt1>
        <a:sysClr val="window" lastClr="FFFFFF"/>
      </a:lt1>
      <a:dk2>
        <a:srgbClr val="2F2F2F"/>
      </a:dk2>
      <a:lt2>
        <a:srgbClr val="FFFFF4"/>
      </a:lt2>
      <a:accent1>
        <a:srgbClr val="918415"/>
      </a:accent1>
      <a:accent2>
        <a:srgbClr val="C47546"/>
      </a:accent2>
      <a:accent3>
        <a:srgbClr val="AFB591"/>
      </a:accent3>
      <a:accent4>
        <a:srgbClr val="B9945B"/>
      </a:accent4>
      <a:accent5>
        <a:srgbClr val="85ADBC"/>
      </a:accent5>
      <a:accent6>
        <a:srgbClr val="E5B440"/>
      </a:accent6>
      <a:hlink>
        <a:srgbClr val="00D5D5"/>
      </a:hlink>
      <a:folHlink>
        <a:srgbClr val="DD00DD"/>
      </a:folHlink>
    </a:clrScheme>
    <a:fontScheme name="暗香撲面">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majorFont>
      <a:minorFont>
        <a:latin typeface="Franklin Gothic Book"/>
        <a:ea typeface=""/>
        <a:cs typeface=""/>
        <a:font script="Jpan" typeface="HG創英角ｺﾞｼｯｸUB"/>
        <a:font script="Hang" typeface="맑은 고딕"/>
        <a:font script="Hans" typeface="黑体"/>
        <a:font script="Hant" typeface="新細明體"/>
        <a:font script="Arab" typeface="Arial"/>
        <a:font script="Hebr" typeface="Arial"/>
        <a:font script="Thai" typeface="Cordian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暗香撲面">
      <a:fillStyleLst>
        <a:solidFill>
          <a:schemeClr val="phClr"/>
        </a:solidFill>
        <a:gradFill rotWithShape="1">
          <a:gsLst>
            <a:gs pos="0">
              <a:schemeClr val="phClr">
                <a:tint val="98000"/>
                <a:satMod val="220000"/>
              </a:schemeClr>
            </a:gs>
            <a:gs pos="31000">
              <a:schemeClr val="phClr">
                <a:tint val="30000"/>
                <a:satMod val="150000"/>
              </a:schemeClr>
            </a:gs>
            <a:gs pos="91000">
              <a:schemeClr val="phClr">
                <a:tint val="96000"/>
              </a:schemeClr>
            </a:gs>
          </a:gsLst>
          <a:path path="circle">
            <a:fillToRect l="50000" t="150000" r="50000"/>
          </a:path>
        </a:gradFill>
        <a:blipFill>
          <a:blip xmlns:r="http://schemas.openxmlformats.org/officeDocument/2006/relationships" r:embed="rId1">
            <a:duotone>
              <a:schemeClr val="phClr">
                <a:shade val="28000"/>
                <a:satMod val="100000"/>
              </a:schemeClr>
              <a:schemeClr val="phClr">
                <a:tint val="100000"/>
                <a:satMod val="200000"/>
              </a:schemeClr>
            </a:duotone>
          </a:blip>
          <a:tile tx="0" ty="0" sx="80000" sy="80000" flip="none" algn="tl"/>
        </a:blipFill>
      </a:fillStyleLst>
      <a:lnStyleLst>
        <a:ln w="12700" cap="flat" cmpd="sng" algn="ctr">
          <a:solidFill>
            <a:schemeClr val="phClr"/>
          </a:solidFill>
          <a:prstDash val="solid"/>
        </a:ln>
        <a:ln w="25400" cap="flat" cmpd="sng" algn="ctr">
          <a:solidFill>
            <a:schemeClr val="phClr"/>
          </a:solidFill>
          <a:prstDash val="solid"/>
        </a:ln>
        <a:ln w="38100" cap="flat" cmpd="dbl" algn="ctr">
          <a:solidFill>
            <a:schemeClr val="phClr"/>
          </a:solidFill>
          <a:prstDash val="solid"/>
        </a:ln>
      </a:lnStyleLst>
      <a:effectStyleLst>
        <a:effectStyle>
          <a:effectLst>
            <a:glow rad="63500">
              <a:schemeClr val="phClr">
                <a:alpha val="45000"/>
                <a:satMod val="110000"/>
              </a:schemeClr>
            </a:glow>
          </a:effectLst>
        </a:effectStyle>
        <a:effectStyle>
          <a:effectLst>
            <a:outerShdw blurRad="34925" dist="31750" dir="5400000" algn="tl" rotWithShape="0">
              <a:srgbClr val="000000">
                <a:alpha val="50000"/>
              </a:srgbClr>
            </a:outerShdw>
          </a:effectLst>
          <a:scene3d>
            <a:camera prst="orthographicFront">
              <a:rot lat="0" lon="0" rev="0"/>
            </a:camera>
            <a:lightRig rig="flood" dir="t">
              <a:rot lat="0" lon="0" rev="5400000"/>
            </a:lightRig>
          </a:scene3d>
          <a:sp3d contourW="9525" prstMaterial="dkEdge">
            <a:bevelT w="12000" h="24150"/>
            <a:contourClr>
              <a:schemeClr val="phClr">
                <a:satMod val="110000"/>
              </a:schemeClr>
            </a:contourClr>
          </a:sp3d>
        </a:effectStyle>
        <a:effectStyle>
          <a:effectLst>
            <a:outerShdw blurRad="50800" dist="31750" dir="5400000" algn="tl" rotWithShape="0">
              <a:srgbClr val="000000">
                <a:alpha val="50000"/>
              </a:srgbClr>
            </a:outerShdw>
          </a:effectLst>
          <a:scene3d>
            <a:camera prst="orthographicFront">
              <a:rot lat="0" lon="0" rev="0"/>
            </a:camera>
            <a:lightRig rig="flood" dir="t">
              <a:rot lat="0" lon="0" rev="5400000"/>
            </a:lightRig>
          </a:scene3d>
          <a:sp3d contourW="18700" prstMaterial="dkEdge">
            <a:bevelT w="44450" h="80600"/>
            <a:contourClr>
              <a:schemeClr val="phClr">
                <a:satMod val="110000"/>
              </a:schemeClr>
            </a:contourClr>
          </a:sp3d>
        </a:effectStyle>
      </a:effectStyleLst>
      <a:bgFillStyleLst>
        <a:solidFill>
          <a:schemeClr val="phClr"/>
        </a:solidFill>
        <a:gradFill rotWithShape="1">
          <a:gsLst>
            <a:gs pos="0">
              <a:schemeClr val="phClr">
                <a:shade val="70000"/>
                <a:satMod val="1000000"/>
              </a:schemeClr>
            </a:gs>
            <a:gs pos="31000">
              <a:schemeClr val="phClr">
                <a:shade val="85000"/>
                <a:satMod val="450000"/>
              </a:schemeClr>
            </a:gs>
            <a:gs pos="100000">
              <a:schemeClr val="phClr">
                <a:tint val="70000"/>
                <a:satMod val="300000"/>
              </a:schemeClr>
            </a:gs>
          </a:gsLst>
          <a:path path="circle">
            <a:fillToRect l="50000" t="150000" r="50000"/>
          </a:path>
        </a:gradFill>
        <a:blipFill>
          <a:blip xmlns:r="http://schemas.openxmlformats.org/officeDocument/2006/relationships" r:embed="rId2">
            <a:duotone>
              <a:schemeClr val="phClr">
                <a:tint val="100000"/>
                <a:shade val="70000"/>
                <a:hueMod val="100000"/>
                <a:satMod val="100000"/>
              </a:schemeClr>
              <a:schemeClr val="phClr">
                <a:tint val="90000"/>
                <a:shade val="100000"/>
                <a:hueMod val="100000"/>
                <a:satMod val="10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2640</TotalTime>
  <Words>583</Words>
  <Application>Microsoft Office PowerPoint</Application>
  <PresentationFormat>如螢幕大小 (4:3)</PresentationFormat>
  <Paragraphs>76</Paragraphs>
  <Slides>20</Slides>
  <Notes>0</Notes>
  <HiddenSlides>0</HiddenSlides>
  <MMClips>0</MMClips>
  <ScaleCrop>false</ScaleCrop>
  <HeadingPairs>
    <vt:vector size="4" baseType="variant">
      <vt:variant>
        <vt:lpstr>佈景主題</vt:lpstr>
      </vt:variant>
      <vt:variant>
        <vt:i4>2</vt:i4>
      </vt:variant>
      <vt:variant>
        <vt:lpstr>投影片標題</vt:lpstr>
      </vt:variant>
      <vt:variant>
        <vt:i4>20</vt:i4>
      </vt:variant>
    </vt:vector>
  </HeadingPairs>
  <TitlesOfParts>
    <vt:vector size="22" baseType="lpstr">
      <vt:lpstr>暗香撲面</vt:lpstr>
      <vt:lpstr>Office 佈景主題</vt:lpstr>
      <vt:lpstr>  亞洲大學資訊工程學系  畢業專題 </vt:lpstr>
      <vt:lpstr>摘要:</vt:lpstr>
      <vt:lpstr>專題背景與動機:</vt:lpstr>
      <vt:lpstr>研究架構圖:</vt:lpstr>
      <vt:lpstr>負責部分:</vt:lpstr>
      <vt:lpstr>負責部分主要流程圖:</vt:lpstr>
      <vt:lpstr>子流程圖:</vt:lpstr>
      <vt:lpstr>模擬帶諧波之訊號算法</vt:lpstr>
      <vt:lpstr>虛擬數據產生介面:</vt:lpstr>
      <vt:lpstr>產生數值儲存方式</vt:lpstr>
      <vt:lpstr> 主畫面</vt:lpstr>
      <vt:lpstr>藍芽連線</vt:lpstr>
      <vt:lpstr>藍芽傳收值機制</vt:lpstr>
      <vt:lpstr>資料上傳區</vt:lpstr>
      <vt:lpstr>目前訊號顯示</vt:lpstr>
      <vt:lpstr>上傳數據處理</vt:lpstr>
      <vt:lpstr>上傳數據處理</vt:lpstr>
      <vt:lpstr>上傳數據處理</vt:lpstr>
      <vt:lpstr>分析結果</vt:lpstr>
      <vt:lpstr>結論</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行動裝置訓號量測平台</dc:title>
  <dc:creator>boyka</dc:creator>
  <cp:lastModifiedBy>Student</cp:lastModifiedBy>
  <cp:revision>74</cp:revision>
  <dcterms:created xsi:type="dcterms:W3CDTF">2013-11-10T12:20:51Z</dcterms:created>
  <dcterms:modified xsi:type="dcterms:W3CDTF">2013-11-19T09:51:00Z</dcterms:modified>
</cp:coreProperties>
</file>