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3" r:id="rId7"/>
    <p:sldId id="261" r:id="rId8"/>
    <p:sldId id="262" r:id="rId9"/>
    <p:sldId id="264" r:id="rId10"/>
    <p:sldId id="265"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82524E1B-C1B2-4DC2-A933-321E15DD18C1}">
          <p14:sldIdLst>
            <p14:sldId id="256"/>
            <p14:sldId id="257"/>
            <p14:sldId id="260"/>
            <p14:sldId id="258"/>
            <p14:sldId id="259"/>
            <p14:sldId id="263"/>
            <p14:sldId id="261"/>
            <p14:sldId id="262"/>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6" y="-6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0B91E2B3-A5C8-486F-BAF9-D60E206297D4}" type="datetimeFigureOut">
              <a:rPr lang="zh-TW" altLang="en-US" smtClean="0"/>
              <a:t>2013/11/17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F644BF0A-E9A2-46A7-8A9A-858F13CBB331}"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B91E2B3-A5C8-486F-BAF9-D60E206297D4}" type="datetimeFigureOut">
              <a:rPr lang="zh-TW" altLang="en-US" smtClean="0"/>
              <a:t>2013/11/17</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644BF0A-E9A2-46A7-8A9A-858F13CBB331}"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pPr algn="ctr"/>
            <a:r>
              <a:rPr lang="en-US" altLang="zh-TW" sz="4800" dirty="0" err="1" smtClean="0">
                <a:latin typeface="Times New Roman" pitchFamily="18" charset="0"/>
                <a:cs typeface="Times New Roman" pitchFamily="18" charset="0"/>
              </a:rPr>
              <a:t>Arduino</a:t>
            </a:r>
            <a:r>
              <a:rPr lang="zh-TW" altLang="en-US" sz="4800" dirty="0" smtClean="0">
                <a:latin typeface="標楷體" pitchFamily="65" charset="-120"/>
                <a:ea typeface="標楷體" pitchFamily="65" charset="-120"/>
              </a:rPr>
              <a:t>智慧機器人</a:t>
            </a:r>
            <a:r>
              <a:rPr lang="en-US" altLang="zh-TW" sz="4800" dirty="0" smtClean="0">
                <a:latin typeface="標楷體" pitchFamily="65" charset="-120"/>
                <a:ea typeface="標楷體" pitchFamily="65" charset="-120"/>
              </a:rPr>
              <a:t/>
            </a:r>
            <a:br>
              <a:rPr lang="en-US" altLang="zh-TW" sz="4800" dirty="0" smtClean="0">
                <a:latin typeface="標楷體" pitchFamily="65" charset="-120"/>
                <a:ea typeface="標楷體" pitchFamily="65" charset="-120"/>
              </a:rPr>
            </a:br>
            <a:r>
              <a:rPr lang="zh-TW" altLang="en-US" sz="4800" dirty="0" smtClean="0">
                <a:latin typeface="標楷體" pitchFamily="65" charset="-120"/>
                <a:ea typeface="標楷體" pitchFamily="65" charset="-120"/>
              </a:rPr>
              <a:t>觸鬚的觸碰式導航</a:t>
            </a:r>
            <a:endParaRPr lang="zh-TW" altLang="en-US" sz="4800" dirty="0">
              <a:latin typeface="標楷體" pitchFamily="65" charset="-120"/>
              <a:ea typeface="標楷體" pitchFamily="65" charset="-120"/>
            </a:endParaRPr>
          </a:p>
        </p:txBody>
      </p:sp>
      <p:sp>
        <p:nvSpPr>
          <p:cNvPr id="6" name="副標題 5"/>
          <p:cNvSpPr>
            <a:spLocks noGrp="1"/>
          </p:cNvSpPr>
          <p:nvPr>
            <p:ph type="subTitle" idx="1"/>
          </p:nvPr>
        </p:nvSpPr>
        <p:spPr>
          <a:xfrm>
            <a:off x="1432560" y="1850064"/>
            <a:ext cx="7406640" cy="4747288"/>
          </a:xfrm>
        </p:spPr>
        <p:txBody>
          <a:bodyPr/>
          <a:lstStyle/>
          <a:p>
            <a:endParaRPr lang="zh-TW" altLang="en-US" dirty="0"/>
          </a:p>
        </p:txBody>
      </p:sp>
      <p:pic>
        <p:nvPicPr>
          <p:cNvPr id="7"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844824"/>
            <a:ext cx="5427662" cy="42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0136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2627784" y="2636912"/>
            <a:ext cx="6400800" cy="2286000"/>
          </a:xfrm>
        </p:spPr>
        <p:txBody>
          <a:bodyPr/>
          <a:lstStyle/>
          <a:p>
            <a:pPr algn="just"/>
            <a:r>
              <a:rPr lang="zh-TW" altLang="en-US" dirty="0" smtClean="0"/>
              <a:t>         謝謝</a:t>
            </a:r>
            <a:r>
              <a:rPr lang="zh-TW" altLang="en-US" dirty="0" smtClean="0"/>
              <a:t>大家</a:t>
            </a:r>
            <a:endParaRPr lang="zh-TW" altLang="en-US" dirty="0"/>
          </a:p>
        </p:txBody>
      </p:sp>
      <p:sp>
        <p:nvSpPr>
          <p:cNvPr id="5" name="文字版面配置區 4"/>
          <p:cNvSpPr>
            <a:spLocks noGrp="1"/>
          </p:cNvSpPr>
          <p:nvPr>
            <p:ph type="body" idx="1"/>
          </p:nvPr>
        </p:nvSpPr>
        <p:spPr/>
        <p:txBody>
          <a:bodyPr>
            <a:normAutofit/>
          </a:bodyPr>
          <a:lstStyle/>
          <a:p>
            <a:pPr algn="just"/>
            <a:r>
              <a:rPr lang="zh-TW" altLang="en-US" sz="4400" b="1" dirty="0" smtClean="0">
                <a:latin typeface="標楷體" pitchFamily="65" charset="-120"/>
                <a:ea typeface="標楷體" pitchFamily="65" charset="-120"/>
              </a:rPr>
              <a:t>    報告</a:t>
            </a:r>
            <a:r>
              <a:rPr lang="zh-TW" altLang="en-US" sz="4400" b="1" dirty="0" smtClean="0">
                <a:latin typeface="標楷體" pitchFamily="65" charset="-120"/>
                <a:ea typeface="標楷體" pitchFamily="65" charset="-120"/>
              </a:rPr>
              <a:t>完畢</a:t>
            </a:r>
            <a:endParaRPr lang="zh-TW" altLang="en-US" sz="4400" b="1" dirty="0">
              <a:latin typeface="標楷體" pitchFamily="65" charset="-120"/>
              <a:ea typeface="標楷體" pitchFamily="65" charset="-120"/>
            </a:endParaRPr>
          </a:p>
        </p:txBody>
      </p:sp>
    </p:spTree>
    <p:extLst>
      <p:ext uri="{BB962C8B-B14F-4D97-AF65-F5344CB8AC3E}">
        <p14:creationId xmlns:p14="http://schemas.microsoft.com/office/powerpoint/2010/main" val="471266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638"/>
            <a:ext cx="7498080" cy="4522514"/>
          </a:xfrm>
        </p:spPr>
        <p:txBody>
          <a:bodyPr/>
          <a:lstStyle/>
          <a:p>
            <a:pPr algn="ctr"/>
            <a:r>
              <a:rPr lang="zh-TW" altLang="en-US" b="1" dirty="0" smtClean="0">
                <a:solidFill>
                  <a:schemeClr val="tx2">
                    <a:lumMod val="60000"/>
                    <a:lumOff val="40000"/>
                  </a:schemeClr>
                </a:solidFill>
              </a:rPr>
              <a:t>組別成員</a:t>
            </a:r>
            <a:r>
              <a:rPr lang="en-US" altLang="zh-TW" dirty="0" smtClean="0"/>
              <a:t/>
            </a:r>
            <a:br>
              <a:rPr lang="en-US" altLang="zh-TW" dirty="0" smtClean="0"/>
            </a:br>
            <a:r>
              <a:rPr lang="en-US" altLang="zh-TW" dirty="0" smtClean="0"/>
              <a:t/>
            </a:r>
            <a:br>
              <a:rPr lang="en-US" altLang="zh-TW" dirty="0" smtClean="0"/>
            </a:br>
            <a:r>
              <a:rPr lang="zh-TW" altLang="en-US" sz="2400" dirty="0" smtClean="0"/>
              <a:t>資工</a:t>
            </a:r>
            <a:r>
              <a:rPr lang="en-US" altLang="zh-TW" sz="2400" dirty="0" smtClean="0"/>
              <a:t>4A</a:t>
            </a:r>
            <a:r>
              <a:rPr lang="en-US" altLang="zh-TW" sz="2400" dirty="0"/>
              <a:t> -</a:t>
            </a:r>
            <a:r>
              <a:rPr lang="zh-TW" altLang="en-US" sz="2400" dirty="0" smtClean="0"/>
              <a:t>白偉廷</a:t>
            </a:r>
            <a:r>
              <a:rPr lang="en-US" altLang="zh-TW" sz="2400" dirty="0" smtClean="0"/>
              <a:t/>
            </a:r>
            <a:br>
              <a:rPr lang="en-US" altLang="zh-TW" sz="2400" dirty="0" smtClean="0"/>
            </a:br>
            <a:r>
              <a:rPr lang="zh-TW" altLang="en-US" sz="2400" dirty="0"/>
              <a:t>資工</a:t>
            </a:r>
            <a:r>
              <a:rPr lang="en-US" altLang="zh-TW" sz="2400" dirty="0"/>
              <a:t>4A-</a:t>
            </a:r>
            <a:r>
              <a:rPr lang="zh-TW" altLang="en-US" sz="2400" dirty="0" smtClean="0"/>
              <a:t>柳博仁</a:t>
            </a:r>
            <a:r>
              <a:rPr lang="en-US" altLang="zh-TW" sz="2400" dirty="0" smtClean="0"/>
              <a:t/>
            </a:r>
            <a:br>
              <a:rPr lang="en-US" altLang="zh-TW" sz="2400" dirty="0" smtClean="0"/>
            </a:br>
            <a:r>
              <a:rPr lang="en-US" altLang="zh-TW" sz="2400" dirty="0"/>
              <a:t/>
            </a:r>
            <a:br>
              <a:rPr lang="en-US" altLang="zh-TW" sz="2400" dirty="0"/>
            </a:br>
            <a:r>
              <a:rPr lang="en-US" altLang="zh-TW" sz="2400" dirty="0" smtClean="0"/>
              <a:t/>
            </a:r>
            <a:br>
              <a:rPr lang="en-US" altLang="zh-TW" sz="2400" dirty="0" smtClean="0"/>
            </a:br>
            <a:r>
              <a:rPr lang="zh-TW" altLang="en-US" sz="2400" dirty="0" smtClean="0">
                <a:latin typeface="標楷體" pitchFamily="65" charset="-120"/>
                <a:ea typeface="標楷體" pitchFamily="65" charset="-120"/>
              </a:rPr>
              <a:t>指導老師</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陳興忠</a:t>
            </a:r>
            <a:endParaRPr lang="zh-TW" altLang="en-US" sz="2400" dirty="0">
              <a:latin typeface="標楷體" pitchFamily="65" charset="-120"/>
              <a:ea typeface="標楷體" pitchFamily="65" charset="-120"/>
            </a:endParaRPr>
          </a:p>
        </p:txBody>
      </p:sp>
    </p:spTree>
    <p:extLst>
      <p:ext uri="{BB962C8B-B14F-4D97-AF65-F5344CB8AC3E}">
        <p14:creationId xmlns:p14="http://schemas.microsoft.com/office/powerpoint/2010/main" val="6483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t>目錄大綱</a:t>
            </a:r>
            <a:endParaRPr lang="zh-TW" altLang="en-US" b="1" dirty="0"/>
          </a:p>
        </p:txBody>
      </p:sp>
      <p:sp>
        <p:nvSpPr>
          <p:cNvPr id="3" name="內容版面配置區 2"/>
          <p:cNvSpPr>
            <a:spLocks noGrp="1"/>
          </p:cNvSpPr>
          <p:nvPr>
            <p:ph idx="1"/>
          </p:nvPr>
        </p:nvSpPr>
        <p:spPr/>
        <p:txBody>
          <a:bodyPr>
            <a:normAutofit/>
          </a:bodyPr>
          <a:lstStyle/>
          <a:p>
            <a:r>
              <a:rPr lang="en-US" altLang="zh-TW" sz="2800" dirty="0" smtClean="0">
                <a:solidFill>
                  <a:schemeClr val="accent1">
                    <a:lumMod val="75000"/>
                  </a:schemeClr>
                </a:solidFill>
                <a:latin typeface="標楷體" pitchFamily="65" charset="-120"/>
                <a:ea typeface="標楷體" pitchFamily="65" charset="-120"/>
              </a:rPr>
              <a:t>1.</a:t>
            </a:r>
            <a:r>
              <a:rPr lang="en-US" altLang="zh-TW" sz="2800" dirty="0" smtClean="0">
                <a:solidFill>
                  <a:schemeClr val="accent1">
                    <a:lumMod val="75000"/>
                  </a:schemeClr>
                </a:solidFill>
                <a:latin typeface="Times New Roman" pitchFamily="18" charset="0"/>
                <a:ea typeface="標楷體" pitchFamily="65" charset="-120"/>
                <a:cs typeface="Times New Roman" pitchFamily="18" charset="0"/>
              </a:rPr>
              <a:t>Arduino</a:t>
            </a:r>
            <a:r>
              <a:rPr lang="zh-TW" altLang="en-US" sz="2800" dirty="0" smtClean="0">
                <a:solidFill>
                  <a:schemeClr val="accent1">
                    <a:lumMod val="75000"/>
                  </a:schemeClr>
                </a:solidFill>
                <a:latin typeface="標楷體" pitchFamily="65" charset="-120"/>
                <a:ea typeface="標楷體" pitchFamily="65" charset="-120"/>
              </a:rPr>
              <a:t>的介紹</a:t>
            </a:r>
            <a:endParaRPr lang="en-US" altLang="zh-TW" sz="2800" dirty="0" smtClean="0">
              <a:solidFill>
                <a:schemeClr val="accent1">
                  <a:lumMod val="75000"/>
                </a:schemeClr>
              </a:solidFill>
              <a:latin typeface="標楷體" pitchFamily="65" charset="-120"/>
              <a:ea typeface="標楷體" pitchFamily="65" charset="-120"/>
            </a:endParaRPr>
          </a:p>
          <a:p>
            <a:endParaRPr lang="en-US" altLang="zh-TW" sz="2800" dirty="0" smtClean="0">
              <a:solidFill>
                <a:schemeClr val="accent1">
                  <a:lumMod val="75000"/>
                </a:schemeClr>
              </a:solidFill>
              <a:latin typeface="標楷體" pitchFamily="65" charset="-120"/>
              <a:ea typeface="標楷體" pitchFamily="65" charset="-120"/>
            </a:endParaRPr>
          </a:p>
          <a:p>
            <a:r>
              <a:rPr lang="en-US" altLang="zh-TW" sz="2800" dirty="0" smtClean="0">
                <a:solidFill>
                  <a:schemeClr val="accent1">
                    <a:lumMod val="75000"/>
                  </a:schemeClr>
                </a:solidFill>
                <a:latin typeface="標楷體" pitchFamily="65" charset="-120"/>
                <a:ea typeface="標楷體" pitchFamily="65" charset="-120"/>
              </a:rPr>
              <a:t>2.</a:t>
            </a:r>
            <a:r>
              <a:rPr lang="zh-TW" altLang="en-US" sz="2800" dirty="0" smtClean="0">
                <a:solidFill>
                  <a:schemeClr val="accent1">
                    <a:lumMod val="75000"/>
                  </a:schemeClr>
                </a:solidFill>
                <a:latin typeface="標楷體" pitchFamily="65" charset="-120"/>
                <a:ea typeface="標楷體" pitchFamily="65" charset="-120"/>
              </a:rPr>
              <a:t>研究背景和動機</a:t>
            </a:r>
            <a:endParaRPr lang="en-US" altLang="zh-TW" sz="2800" dirty="0" smtClean="0">
              <a:solidFill>
                <a:schemeClr val="accent1">
                  <a:lumMod val="75000"/>
                </a:schemeClr>
              </a:solidFill>
              <a:latin typeface="標楷體" pitchFamily="65" charset="-120"/>
              <a:ea typeface="標楷體" pitchFamily="65" charset="-120"/>
            </a:endParaRPr>
          </a:p>
          <a:p>
            <a:endParaRPr lang="en-US" altLang="zh-TW" sz="2800" dirty="0">
              <a:solidFill>
                <a:schemeClr val="accent1">
                  <a:lumMod val="75000"/>
                </a:schemeClr>
              </a:solidFill>
              <a:latin typeface="標楷體" pitchFamily="65" charset="-120"/>
              <a:ea typeface="標楷體" pitchFamily="65" charset="-120"/>
            </a:endParaRPr>
          </a:p>
          <a:p>
            <a:r>
              <a:rPr lang="en-US" altLang="zh-TW" sz="2800" dirty="0" smtClean="0">
                <a:solidFill>
                  <a:schemeClr val="accent1">
                    <a:lumMod val="75000"/>
                  </a:schemeClr>
                </a:solidFill>
                <a:latin typeface="標楷體" pitchFamily="65" charset="-120"/>
                <a:ea typeface="標楷體" pitchFamily="65" charset="-120"/>
              </a:rPr>
              <a:t>3.</a:t>
            </a:r>
            <a:r>
              <a:rPr lang="zh-TW" altLang="en-US" sz="2800" dirty="0" smtClean="0">
                <a:solidFill>
                  <a:schemeClr val="accent1">
                    <a:lumMod val="75000"/>
                  </a:schemeClr>
                </a:solidFill>
                <a:latin typeface="標楷體" pitchFamily="65" charset="-120"/>
                <a:ea typeface="標楷體" pitchFamily="65" charset="-120"/>
              </a:rPr>
              <a:t>計畫與目的</a:t>
            </a:r>
            <a:endParaRPr lang="en-US" altLang="zh-TW" sz="2800" dirty="0" smtClean="0">
              <a:solidFill>
                <a:schemeClr val="accent1">
                  <a:lumMod val="75000"/>
                </a:schemeClr>
              </a:solidFill>
              <a:latin typeface="標楷體" pitchFamily="65" charset="-120"/>
              <a:ea typeface="標楷體" pitchFamily="65" charset="-120"/>
            </a:endParaRPr>
          </a:p>
          <a:p>
            <a:endParaRPr lang="en-US" altLang="zh-TW" sz="2800" dirty="0" smtClean="0">
              <a:solidFill>
                <a:schemeClr val="accent1">
                  <a:lumMod val="75000"/>
                </a:schemeClr>
              </a:solidFill>
              <a:latin typeface="標楷體" pitchFamily="65" charset="-120"/>
              <a:ea typeface="標楷體" pitchFamily="65" charset="-120"/>
            </a:endParaRPr>
          </a:p>
          <a:p>
            <a:r>
              <a:rPr lang="en-US" altLang="zh-TW" sz="2800" dirty="0" smtClean="0">
                <a:solidFill>
                  <a:schemeClr val="accent1">
                    <a:lumMod val="75000"/>
                  </a:schemeClr>
                </a:solidFill>
                <a:latin typeface="標楷體" pitchFamily="65" charset="-120"/>
                <a:ea typeface="標楷體" pitchFamily="65" charset="-120"/>
              </a:rPr>
              <a:t>4.</a:t>
            </a:r>
            <a:r>
              <a:rPr lang="zh-TW" altLang="en-US" sz="2800" dirty="0" smtClean="0">
                <a:solidFill>
                  <a:schemeClr val="accent1">
                    <a:lumMod val="75000"/>
                  </a:schemeClr>
                </a:solidFill>
                <a:latin typeface="標楷體" pitchFamily="65" charset="-120"/>
                <a:ea typeface="標楷體" pitchFamily="65" charset="-120"/>
              </a:rPr>
              <a:t>研究的方法</a:t>
            </a:r>
            <a:endParaRPr lang="en-US" altLang="zh-TW" sz="2800" dirty="0" smtClean="0">
              <a:solidFill>
                <a:schemeClr val="accent1">
                  <a:lumMod val="75000"/>
                </a:schemeClr>
              </a:solidFill>
              <a:latin typeface="標楷體" pitchFamily="65" charset="-120"/>
              <a:ea typeface="標楷體" pitchFamily="65" charset="-120"/>
            </a:endParaRPr>
          </a:p>
          <a:p>
            <a:endParaRPr lang="en-US" altLang="zh-TW" sz="2800" dirty="0" smtClean="0">
              <a:solidFill>
                <a:schemeClr val="accent1">
                  <a:lumMod val="75000"/>
                </a:schemeClr>
              </a:solidFill>
              <a:latin typeface="標楷體" pitchFamily="65" charset="-120"/>
              <a:ea typeface="標楷體" pitchFamily="65" charset="-120"/>
            </a:endParaRPr>
          </a:p>
          <a:p>
            <a:r>
              <a:rPr lang="en-US" altLang="zh-TW" sz="2800" dirty="0" smtClean="0">
                <a:solidFill>
                  <a:schemeClr val="accent1">
                    <a:lumMod val="75000"/>
                  </a:schemeClr>
                </a:solidFill>
                <a:latin typeface="標楷體" pitchFamily="65" charset="-120"/>
                <a:ea typeface="標楷體" pitchFamily="65" charset="-120"/>
              </a:rPr>
              <a:t>5.</a:t>
            </a:r>
            <a:r>
              <a:rPr lang="zh-TW" altLang="en-US" sz="2800" dirty="0" smtClean="0">
                <a:solidFill>
                  <a:schemeClr val="accent1">
                    <a:lumMod val="75000"/>
                  </a:schemeClr>
                </a:solidFill>
                <a:latin typeface="標楷體" pitchFamily="65" charset="-120"/>
                <a:ea typeface="標楷體" pitchFamily="65" charset="-120"/>
              </a:rPr>
              <a:t>計畫配合事項</a:t>
            </a:r>
            <a:endParaRPr lang="zh-TW" altLang="en-US" sz="2800" dirty="0">
              <a:solidFill>
                <a:schemeClr val="accent1">
                  <a:lumMod val="75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1073293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err="1" smtClean="0">
                <a:latin typeface="Times New Roman" pitchFamily="18" charset="0"/>
                <a:cs typeface="Times New Roman" pitchFamily="18" charset="0"/>
              </a:rPr>
              <a:t>Arduino</a:t>
            </a:r>
            <a:r>
              <a:rPr lang="zh-TW" altLang="en-US" b="1" dirty="0" smtClean="0"/>
              <a:t>基本介紹</a:t>
            </a:r>
            <a:endParaRPr lang="zh-TW" altLang="en-US" b="1" dirty="0"/>
          </a:p>
        </p:txBody>
      </p:sp>
      <p:sp>
        <p:nvSpPr>
          <p:cNvPr id="3" name="內容版面配置區 2"/>
          <p:cNvSpPr>
            <a:spLocks noGrp="1"/>
          </p:cNvSpPr>
          <p:nvPr>
            <p:ph idx="1"/>
          </p:nvPr>
        </p:nvSpPr>
        <p:spPr/>
        <p:txBody>
          <a:bodyPr>
            <a:normAutofit/>
          </a:bodyPr>
          <a:lstStyle/>
          <a:p>
            <a:pPr algn="just"/>
            <a:r>
              <a:rPr lang="en-US" altLang="zh-TW" sz="2800" dirty="0" err="1" smtClean="0">
                <a:latin typeface="Times New Roman" pitchFamily="18" charset="0"/>
                <a:cs typeface="Times New Roman" pitchFamily="18" charset="0"/>
              </a:rPr>
              <a:t>Arduino</a:t>
            </a:r>
            <a:r>
              <a:rPr lang="zh-TW" altLang="en-US" sz="2800" dirty="0" smtClean="0">
                <a:latin typeface="標楷體" pitchFamily="65" charset="-120"/>
                <a:ea typeface="標楷體" pitchFamily="65" charset="-120"/>
              </a:rPr>
              <a:t>是</a:t>
            </a:r>
            <a:r>
              <a:rPr lang="zh-TW" altLang="en-US" sz="2800" dirty="0">
                <a:latin typeface="標楷體" pitchFamily="65" charset="-120"/>
                <a:ea typeface="標楷體" pitchFamily="65" charset="-120"/>
              </a:rPr>
              <a:t>一塊基於開放原始碼</a:t>
            </a:r>
            <a:r>
              <a:rPr lang="zh-TW" altLang="en-US" sz="2800" dirty="0" smtClean="0">
                <a:latin typeface="標楷體" pitchFamily="65" charset="-120"/>
                <a:ea typeface="標楷體" pitchFamily="65" charset="-120"/>
              </a:rPr>
              <a:t>的</a:t>
            </a:r>
            <a:r>
              <a:rPr lang="zh-TW" altLang="en-US" sz="2800" dirty="0" smtClean="0">
                <a:latin typeface="標楷體" pitchFamily="65" charset="-120"/>
                <a:ea typeface="標楷體" pitchFamily="65" charset="-120"/>
                <a:cs typeface="Times New Roman" pitchFamily="18" charset="0"/>
              </a:rPr>
              <a:t>簡單</a:t>
            </a:r>
            <a:r>
              <a:rPr lang="en-US" altLang="zh-TW" sz="2800" dirty="0" smtClean="0">
                <a:latin typeface="Times New Roman" pitchFamily="18" charset="0"/>
                <a:cs typeface="Times New Roman" pitchFamily="18" charset="0"/>
              </a:rPr>
              <a:t>i/o</a:t>
            </a:r>
            <a:r>
              <a:rPr lang="zh-TW" altLang="en-US" sz="2800" dirty="0" smtClean="0">
                <a:latin typeface="標楷體" pitchFamily="65" charset="-120"/>
                <a:ea typeface="標楷體" pitchFamily="65" charset="-120"/>
              </a:rPr>
              <a:t>介面版</a:t>
            </a:r>
            <a:r>
              <a:rPr lang="zh-TW" altLang="en-US" sz="2800" dirty="0" smtClean="0"/>
              <a:t>。</a:t>
            </a:r>
            <a:endParaRPr lang="en-US" altLang="zh-TW" sz="2800" dirty="0" smtClean="0"/>
          </a:p>
          <a:p>
            <a:pPr algn="just"/>
            <a:r>
              <a:rPr lang="en-US" altLang="zh-TW" sz="2800" dirty="0" err="1" smtClean="0">
                <a:latin typeface="Times New Roman" pitchFamily="18" charset="0"/>
                <a:cs typeface="Times New Roman" pitchFamily="18" charset="0"/>
              </a:rPr>
              <a:t>Arduino</a:t>
            </a:r>
            <a:r>
              <a:rPr lang="zh-TW" altLang="en-US" sz="2800" dirty="0" smtClean="0">
                <a:latin typeface="標楷體" pitchFamily="65" charset="-120"/>
                <a:ea typeface="標楷體" pitchFamily="65" charset="-120"/>
              </a:rPr>
              <a:t>可以</a:t>
            </a:r>
            <a:r>
              <a:rPr lang="zh-TW" altLang="en-US" sz="2800" dirty="0">
                <a:latin typeface="標楷體" pitchFamily="65" charset="-120"/>
                <a:ea typeface="標楷體" pitchFamily="65" charset="-120"/>
              </a:rPr>
              <a:t>使用開發完成的電子元件</a:t>
            </a:r>
            <a:r>
              <a:rPr lang="zh-TW" altLang="en-US" sz="2800" dirty="0" smtClean="0">
                <a:latin typeface="標楷體" pitchFamily="65" charset="-120"/>
                <a:ea typeface="標楷體" pitchFamily="65" charset="-120"/>
              </a:rPr>
              <a:t>例如</a:t>
            </a:r>
            <a:r>
              <a:rPr lang="zh-TW" altLang="en-US" sz="2800" dirty="0">
                <a:latin typeface="標楷體" pitchFamily="65" charset="-120"/>
                <a:ea typeface="標楷體" pitchFamily="65" charset="-120"/>
                <a:cs typeface="Times New Roman" pitchFamily="18" charset="0"/>
              </a:rPr>
              <a:t>感測</a:t>
            </a:r>
            <a:r>
              <a:rPr lang="en-US" altLang="zh-TW" sz="2800" dirty="0" smtClean="0">
                <a:latin typeface="Times New Roman" pitchFamily="18" charset="0"/>
                <a:cs typeface="Times New Roman" pitchFamily="18" charset="0"/>
              </a:rPr>
              <a:t>sensors</a:t>
            </a:r>
            <a:r>
              <a:rPr lang="zh-TW" altLang="en-US" sz="2800" dirty="0" smtClean="0">
                <a:latin typeface="標楷體" pitchFamily="65" charset="-120"/>
                <a:ea typeface="標楷體" pitchFamily="65" charset="-120"/>
              </a:rPr>
              <a:t>或</a:t>
            </a:r>
            <a:r>
              <a:rPr lang="zh-TW" altLang="en-US" sz="2800" dirty="0">
                <a:latin typeface="標楷體" pitchFamily="65" charset="-120"/>
                <a:ea typeface="標楷體" pitchFamily="65" charset="-120"/>
              </a:rPr>
              <a:t>其他控制器</a:t>
            </a:r>
            <a:r>
              <a:rPr lang="zh-TW" altLang="en-US" sz="2800" dirty="0"/>
              <a:t>、</a:t>
            </a:r>
            <a:r>
              <a:rPr lang="en-US" altLang="zh-TW" sz="2800" dirty="0">
                <a:latin typeface="Times New Roman" pitchFamily="18" charset="0"/>
                <a:cs typeface="Times New Roman" pitchFamily="18" charset="0"/>
              </a:rPr>
              <a:t>LED</a:t>
            </a:r>
            <a:r>
              <a:rPr lang="zh-TW" altLang="en-US" sz="2800" dirty="0"/>
              <a:t>、</a:t>
            </a:r>
            <a:r>
              <a:rPr lang="zh-TW" altLang="en-US" sz="2800" dirty="0">
                <a:latin typeface="標楷體" pitchFamily="65" charset="-120"/>
                <a:ea typeface="標楷體" pitchFamily="65" charset="-120"/>
              </a:rPr>
              <a:t>步進馬達或其他輸出</a:t>
            </a:r>
            <a:r>
              <a:rPr lang="zh-TW" altLang="en-US" sz="2800" dirty="0" smtClean="0">
                <a:latin typeface="標楷體" pitchFamily="65" charset="-120"/>
                <a:ea typeface="標楷體" pitchFamily="65" charset="-120"/>
              </a:rPr>
              <a:t>裝置。</a:t>
            </a:r>
            <a:endParaRPr lang="en-US" altLang="zh-TW" sz="2800" dirty="0" smtClean="0">
              <a:latin typeface="標楷體" pitchFamily="65" charset="-120"/>
              <a:ea typeface="標楷體" pitchFamily="65" charset="-120"/>
            </a:endParaRPr>
          </a:p>
          <a:p>
            <a:pPr algn="just"/>
            <a:r>
              <a:rPr lang="en-US" altLang="zh-TW" sz="2800" dirty="0" err="1" smtClean="0">
                <a:latin typeface="Times New Roman" pitchFamily="18" charset="0"/>
                <a:cs typeface="Times New Roman" pitchFamily="18" charset="0"/>
              </a:rPr>
              <a:t>Arduino</a:t>
            </a:r>
            <a:r>
              <a:rPr lang="zh-TW" altLang="en-US" sz="2800" dirty="0" smtClean="0">
                <a:latin typeface="標楷體" pitchFamily="65" charset="-120"/>
                <a:ea typeface="標楷體" pitchFamily="65" charset="-120"/>
              </a:rPr>
              <a:t>也</a:t>
            </a:r>
            <a:r>
              <a:rPr lang="zh-TW" altLang="en-US" sz="2800" dirty="0">
                <a:latin typeface="標楷體" pitchFamily="65" charset="-120"/>
                <a:ea typeface="標楷體" pitchFamily="65" charset="-120"/>
              </a:rPr>
              <a:t>可以用獨立的方式運作，在軟體溝通的介面目前可以支援</a:t>
            </a:r>
            <a:r>
              <a:rPr lang="zh-TW" altLang="en-US" sz="2800" dirty="0"/>
              <a:t>：</a:t>
            </a:r>
            <a:r>
              <a:rPr lang="en-US" altLang="zh-TW" sz="2800" dirty="0" smtClean="0">
                <a:latin typeface="Times New Roman" pitchFamily="18" charset="0"/>
                <a:cs typeface="Times New Roman" pitchFamily="18" charset="0"/>
              </a:rPr>
              <a:t>flash</a:t>
            </a:r>
            <a:r>
              <a:rPr lang="zh-TW" altLang="en-US" sz="2800" dirty="0" smtClean="0">
                <a:latin typeface="Times New Roman" pitchFamily="18" charset="0"/>
                <a:cs typeface="Times New Roman" pitchFamily="18" charset="0"/>
              </a:rPr>
              <a:t>，</a:t>
            </a:r>
            <a:r>
              <a:rPr lang="en-US" altLang="zh-TW" sz="2800" dirty="0" smtClean="0">
                <a:latin typeface="Times New Roman" pitchFamily="18" charset="0"/>
                <a:cs typeface="Times New Roman" pitchFamily="18" charset="0"/>
              </a:rPr>
              <a:t>processing Max/MSP</a:t>
            </a:r>
            <a:r>
              <a:rPr lang="zh-TW" altLang="en-US" sz="2800" dirty="0" smtClean="0">
                <a:latin typeface="標楷體" pitchFamily="65" charset="-120"/>
                <a:ea typeface="標楷體" pitchFamily="65" charset="-120"/>
              </a:rPr>
              <a:t>或</a:t>
            </a:r>
            <a:r>
              <a:rPr lang="zh-TW" altLang="en-US" sz="2800" dirty="0">
                <a:latin typeface="標楷體" pitchFamily="65" charset="-120"/>
                <a:ea typeface="標楷體" pitchFamily="65" charset="-120"/>
              </a:rPr>
              <a:t>其他互動</a:t>
            </a:r>
            <a:r>
              <a:rPr lang="zh-TW" altLang="en-US" sz="2800" dirty="0" smtClean="0">
                <a:latin typeface="標楷體" pitchFamily="65" charset="-120"/>
                <a:ea typeface="標楷體" pitchFamily="65" charset="-120"/>
              </a:rPr>
              <a:t>軟體</a:t>
            </a:r>
            <a:r>
              <a:rPr lang="zh-TW" altLang="en-US" sz="2800" dirty="0" smtClean="0"/>
              <a:t>。</a:t>
            </a:r>
            <a:endParaRPr lang="en-US" altLang="zh-TW" sz="2800" dirty="0" smtClean="0">
              <a:latin typeface="標楷體" pitchFamily="65" charset="-120"/>
              <a:ea typeface="標楷體" pitchFamily="65" charset="-120"/>
            </a:endParaRPr>
          </a:p>
        </p:txBody>
      </p:sp>
    </p:spTree>
    <p:extLst>
      <p:ext uri="{BB962C8B-B14F-4D97-AF65-F5344CB8AC3E}">
        <p14:creationId xmlns:p14="http://schemas.microsoft.com/office/powerpoint/2010/main" val="3357828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latin typeface="標楷體" pitchFamily="65" charset="-120"/>
                <a:ea typeface="標楷體" pitchFamily="65" charset="-120"/>
              </a:rPr>
              <a:t>研究背景和動機</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sz="2800" dirty="0" smtClean="0">
                <a:latin typeface="標楷體" pitchFamily="65" charset="-120"/>
                <a:ea typeface="標楷體" pitchFamily="65" charset="-120"/>
              </a:rPr>
              <a:t>電子</a:t>
            </a:r>
            <a:r>
              <a:rPr lang="zh-TW" altLang="zh-TW" sz="2800" dirty="0" smtClean="0">
                <a:latin typeface="標楷體" pitchFamily="65" charset="-120"/>
                <a:ea typeface="標楷體" pitchFamily="65" charset="-120"/>
              </a:rPr>
              <a:t>產品</a:t>
            </a:r>
            <a:r>
              <a:rPr lang="zh-TW" altLang="zh-TW" sz="2800" dirty="0">
                <a:latin typeface="標楷體" pitchFamily="65" charset="-120"/>
                <a:ea typeface="標楷體" pitchFamily="65" charset="-120"/>
              </a:rPr>
              <a:t>的出現使我們意</a:t>
            </a:r>
            <a:r>
              <a:rPr lang="zh-TW" altLang="zh-TW" sz="2800" dirty="0" smtClean="0">
                <a:latin typeface="標楷體" pitchFamily="65" charset="-120"/>
                <a:ea typeface="標楷體" pitchFamily="65" charset="-120"/>
              </a:rPr>
              <a:t>識</a:t>
            </a:r>
            <a:r>
              <a:rPr lang="zh-TW" altLang="en-US" sz="2800" dirty="0" smtClean="0">
                <a:latin typeface="標楷體" pitchFamily="65" charset="-120"/>
                <a:ea typeface="標楷體" pitchFamily="65" charset="-120"/>
              </a:rPr>
              <a:t>到，</a:t>
            </a:r>
            <a:r>
              <a:rPr lang="zh-TW" altLang="zh-TW" sz="2800" dirty="0" smtClean="0">
                <a:latin typeface="標楷體" pitchFamily="65" charset="-120"/>
                <a:ea typeface="標楷體" pitchFamily="65" charset="-120"/>
              </a:rPr>
              <a:t>機器人</a:t>
            </a:r>
            <a:r>
              <a:rPr lang="zh-TW" altLang="zh-TW" sz="2800" dirty="0">
                <a:latin typeface="標楷體" pitchFamily="65" charset="-120"/>
                <a:ea typeface="標楷體" pitchFamily="65" charset="-120"/>
              </a:rPr>
              <a:t>自動化將大有可能完全融入一般大眾的日常生活裡，有關這方面的研究很多</a:t>
            </a:r>
            <a:r>
              <a:rPr lang="zh-TW"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也</a:t>
            </a:r>
            <a:r>
              <a:rPr lang="zh-TW" altLang="zh-TW" sz="2800" dirty="0" smtClean="0">
                <a:latin typeface="標楷體" pitchFamily="65" charset="-120"/>
                <a:ea typeface="標楷體" pitchFamily="65" charset="-120"/>
              </a:rPr>
              <a:t>協助</a:t>
            </a:r>
            <a:r>
              <a:rPr lang="zh-TW" altLang="zh-TW" sz="2800" dirty="0">
                <a:latin typeface="標楷體" pitchFamily="65" charset="-120"/>
                <a:ea typeface="標楷體" pitchFamily="65" charset="-120"/>
              </a:rPr>
              <a:t>改進人類的生活，舉凡</a:t>
            </a:r>
            <a:r>
              <a:rPr lang="zh-TW" altLang="zh-TW" sz="2800" dirty="0" smtClean="0">
                <a:latin typeface="標楷體" pitchFamily="65" charset="-120"/>
                <a:ea typeface="標楷體" pitchFamily="65" charset="-120"/>
              </a:rPr>
              <a:t>清潔</a:t>
            </a:r>
            <a:r>
              <a:rPr lang="zh-TW" altLang="zh-TW" sz="2800" dirty="0" smtClean="0"/>
              <a:t>、</a:t>
            </a:r>
            <a:r>
              <a:rPr lang="zh-TW" altLang="en-US" sz="2800" dirty="0" smtClean="0">
                <a:latin typeface="標楷體" pitchFamily="65" charset="-120"/>
                <a:ea typeface="標楷體" pitchFamily="65" charset="-120"/>
              </a:rPr>
              <a:t>娛樂等用途。</a:t>
            </a:r>
            <a:endParaRPr lang="en-US" altLang="zh-TW" sz="2800" dirty="0" smtClean="0">
              <a:latin typeface="標楷體" pitchFamily="65" charset="-120"/>
              <a:ea typeface="標楷體" pitchFamily="65" charset="-120"/>
            </a:endParaRPr>
          </a:p>
          <a:p>
            <a:pPr marL="82296" indent="0">
              <a:buNone/>
            </a:pPr>
            <a:endParaRPr lang="en-US" altLang="zh-TW" sz="2800" dirty="0">
              <a:latin typeface="標楷體" pitchFamily="65" charset="-120"/>
              <a:ea typeface="標楷體" pitchFamily="65" charset="-12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3573016"/>
            <a:ext cx="3528392" cy="3199806"/>
          </a:xfrm>
          <a:prstGeom prst="rect">
            <a:avLst/>
          </a:prstGeom>
        </p:spPr>
      </p:pic>
    </p:spTree>
    <p:extLst>
      <p:ext uri="{BB962C8B-B14F-4D97-AF65-F5344CB8AC3E}">
        <p14:creationId xmlns:p14="http://schemas.microsoft.com/office/powerpoint/2010/main" val="1263897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latin typeface="標楷體" pitchFamily="65" charset="-120"/>
                <a:ea typeface="標楷體" pitchFamily="65" charset="-120"/>
              </a:rPr>
              <a:t>計畫與目的</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r>
              <a:rPr lang="zh-TW" altLang="zh-TW" sz="2000" dirty="0">
                <a:latin typeface="標楷體" pitchFamily="65" charset="-120"/>
                <a:ea typeface="標楷體" pitchFamily="65" charset="-120"/>
              </a:rPr>
              <a:t>現在社會上的父母大部分都是在外工作所以常常無法顧到小孩子</a:t>
            </a:r>
            <a:r>
              <a:rPr lang="zh-TW" altLang="zh-TW" sz="2000" dirty="0" smtClean="0">
                <a:latin typeface="標楷體" pitchFamily="65" charset="-120"/>
                <a:ea typeface="標楷體" pitchFamily="65" charset="-120"/>
              </a:rPr>
              <a:t>，</a:t>
            </a:r>
            <a:r>
              <a:rPr lang="zh-TW" altLang="zh-TW" sz="2000" dirty="0">
                <a:latin typeface="標楷體" pitchFamily="65" charset="-120"/>
                <a:ea typeface="標楷體" pitchFamily="65" charset="-120"/>
              </a:rPr>
              <a:t>如果利用觸碰式機器人來加以製作出來的電子</a:t>
            </a:r>
            <a:r>
              <a:rPr lang="zh-TW" altLang="zh-TW" sz="2000" dirty="0" smtClean="0">
                <a:latin typeface="標楷體" pitchFamily="65" charset="-120"/>
                <a:ea typeface="標楷體" pitchFamily="65" charset="-120"/>
              </a:rPr>
              <a:t>狗</a:t>
            </a:r>
            <a:r>
              <a:rPr lang="zh-TW" altLang="en-US" sz="2000" dirty="0" smtClean="0">
                <a:latin typeface="標楷體" pitchFamily="65" charset="-120"/>
                <a:ea typeface="標楷體" pitchFamily="65" charset="-120"/>
              </a:rPr>
              <a:t>，</a:t>
            </a:r>
            <a:r>
              <a:rPr lang="zh-TW" altLang="zh-TW" sz="2000" dirty="0">
                <a:latin typeface="標楷體" pitchFamily="65" charset="-120"/>
                <a:ea typeface="標楷體" pitchFamily="65" charset="-120"/>
              </a:rPr>
              <a:t>可以長時間吸引小孩子的</a:t>
            </a:r>
            <a:r>
              <a:rPr lang="zh-TW" altLang="zh-TW" sz="2000" dirty="0" smtClean="0">
                <a:latin typeface="標楷體" pitchFamily="65" charset="-120"/>
                <a:ea typeface="標楷體" pitchFamily="65" charset="-120"/>
              </a:rPr>
              <a:t>注意</a:t>
            </a:r>
            <a:r>
              <a:rPr lang="zh-TW" altLang="en-US" sz="2000" dirty="0" smtClean="0">
                <a:latin typeface="標楷體" pitchFamily="65" charset="-120"/>
                <a:ea typeface="標楷體" pitchFamily="65" charset="-120"/>
              </a:rPr>
              <a:t>，</a:t>
            </a:r>
            <a:r>
              <a:rPr lang="zh-TW" altLang="zh-TW" sz="2000" dirty="0">
                <a:latin typeface="標楷體" pitchFamily="65" charset="-120"/>
                <a:ea typeface="標楷體" pitchFamily="65" charset="-120"/>
              </a:rPr>
              <a:t>不然就是以觸碰式機器人所加以製造出來的自動吸塵器來幫助忙碌的上班族，此計畫的目的在於減緩家人的負擔並且兼顧小孩子的健康以及安全</a:t>
            </a:r>
            <a:r>
              <a:rPr lang="zh-TW" altLang="zh-TW" sz="2000" dirty="0" smtClean="0">
                <a:latin typeface="標楷體" pitchFamily="65" charset="-120"/>
                <a:ea typeface="標楷體" pitchFamily="65" charset="-120"/>
              </a:rPr>
              <a:t>。</a:t>
            </a:r>
            <a:endParaRPr lang="en-US" altLang="zh-TW" sz="2000" dirty="0" smtClean="0">
              <a:latin typeface="標楷體" pitchFamily="65" charset="-120"/>
              <a:ea typeface="標楷體" pitchFamily="65" charset="-120"/>
            </a:endParaRPr>
          </a:p>
          <a:p>
            <a:endParaRPr lang="zh-TW" altLang="en-US" sz="2000" dirty="0">
              <a:latin typeface="標楷體" pitchFamily="65" charset="-120"/>
              <a:ea typeface="標楷體" pitchFamily="65" charset="-120"/>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3284984"/>
            <a:ext cx="2857500" cy="2857500"/>
          </a:xfrm>
          <a:prstGeom prst="rect">
            <a:avLst/>
          </a:prstGeom>
        </p:spPr>
      </p:pic>
    </p:spTree>
    <p:extLst>
      <p:ext uri="{BB962C8B-B14F-4D97-AF65-F5344CB8AC3E}">
        <p14:creationId xmlns:p14="http://schemas.microsoft.com/office/powerpoint/2010/main" val="3977029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latin typeface="標楷體" pitchFamily="65" charset="-120"/>
                <a:ea typeface="標楷體" pitchFamily="65" charset="-120"/>
              </a:rPr>
              <a:t>研究的方法</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algn="just"/>
            <a:r>
              <a:rPr lang="zh-TW" altLang="en-US" sz="2400" dirty="0">
                <a:latin typeface="標楷體" pitchFamily="65" charset="-120"/>
                <a:ea typeface="標楷體" pitchFamily="65" charset="-120"/>
              </a:rPr>
              <a:t>首先</a:t>
            </a:r>
            <a:r>
              <a:rPr lang="zh-TW" altLang="zh-TW" sz="2400" dirty="0" smtClean="0">
                <a:latin typeface="標楷體" pitchFamily="65" charset="-120"/>
                <a:ea typeface="標楷體" pitchFamily="65" charset="-120"/>
              </a:rPr>
              <a:t>我們</a:t>
            </a:r>
            <a:r>
              <a:rPr lang="zh-TW" altLang="zh-TW" sz="2400" dirty="0">
                <a:latin typeface="標楷體" pitchFamily="65" charset="-120"/>
                <a:ea typeface="標楷體" pitchFamily="65" charset="-120"/>
              </a:rPr>
              <a:t>先</a:t>
            </a:r>
            <a:r>
              <a:rPr lang="zh-TW" altLang="zh-TW" sz="2400" dirty="0" smtClean="0">
                <a:latin typeface="標楷體" pitchFamily="65" charset="-120"/>
                <a:ea typeface="標楷體" pitchFamily="65" charset="-120"/>
              </a:rPr>
              <a:t>了解</a:t>
            </a:r>
            <a:r>
              <a:rPr lang="en-US" altLang="zh-TW" sz="2400" dirty="0" err="1">
                <a:latin typeface="Times New Roman" pitchFamily="18" charset="0"/>
                <a:ea typeface="標楷體" pitchFamily="65" charset="-120"/>
                <a:cs typeface="Times New Roman" pitchFamily="18" charset="0"/>
              </a:rPr>
              <a:t>A</a:t>
            </a:r>
            <a:r>
              <a:rPr lang="en-US" altLang="zh-TW" sz="2400" dirty="0" err="1" smtClean="0">
                <a:latin typeface="Times New Roman" pitchFamily="18" charset="0"/>
                <a:ea typeface="標楷體" pitchFamily="65" charset="-120"/>
                <a:cs typeface="Times New Roman" pitchFamily="18" charset="0"/>
              </a:rPr>
              <a:t>rduino</a:t>
            </a:r>
            <a:r>
              <a:rPr lang="zh-TW" altLang="zh-TW" sz="2400" dirty="0">
                <a:latin typeface="標楷體" pitchFamily="65" charset="-120"/>
                <a:ea typeface="標楷體" pitchFamily="65" charset="-120"/>
              </a:rPr>
              <a:t>開發軟體的內容，然後我們</a:t>
            </a:r>
            <a:r>
              <a:rPr lang="zh-TW" altLang="zh-TW" sz="2400" dirty="0" smtClean="0">
                <a:latin typeface="標楷體" pitchFamily="65" charset="-120"/>
                <a:ea typeface="標楷體" pitchFamily="65" charset="-120"/>
              </a:rPr>
              <a:t>在去學習</a:t>
            </a:r>
            <a:r>
              <a:rPr lang="zh-TW" altLang="en-US" sz="2400" dirty="0" smtClean="0">
                <a:latin typeface="標楷體" pitchFamily="65" charset="-120"/>
                <a:ea typeface="標楷體" pitchFamily="65" charset="-120"/>
              </a:rPr>
              <a:t>課堂上</a:t>
            </a:r>
            <a:r>
              <a:rPr lang="zh-TW" altLang="zh-TW" sz="2400" dirty="0" smtClean="0">
                <a:latin typeface="標楷體" pitchFamily="65" charset="-120"/>
                <a:ea typeface="標楷體" pitchFamily="65" charset="-120"/>
              </a:rPr>
              <a:t>的</a:t>
            </a:r>
            <a:r>
              <a:rPr lang="zh-TW" altLang="zh-TW" sz="2400" dirty="0">
                <a:latin typeface="標楷體" pitchFamily="65" charset="-120"/>
                <a:ea typeface="標楷體" pitchFamily="65" charset="-120"/>
              </a:rPr>
              <a:t>內容，如何去</a:t>
            </a:r>
            <a:r>
              <a:rPr lang="zh-TW" altLang="zh-TW" sz="2400" dirty="0" smtClean="0">
                <a:latin typeface="標楷體" pitchFamily="65" charset="-120"/>
                <a:ea typeface="標楷體" pitchFamily="65" charset="-120"/>
              </a:rPr>
              <a:t>操作了解硬體的元件</a:t>
            </a:r>
            <a:r>
              <a:rPr lang="zh-TW" altLang="zh-TW" sz="2400" dirty="0">
                <a:latin typeface="標楷體" pitchFamily="65" charset="-120"/>
                <a:ea typeface="標楷體" pitchFamily="65" charset="-120"/>
              </a:rPr>
              <a:t>跟電路的配線，</a:t>
            </a:r>
            <a:r>
              <a:rPr lang="zh-TW" altLang="zh-TW" sz="2400" dirty="0" smtClean="0">
                <a:latin typeface="標楷體" pitchFamily="65" charset="-120"/>
                <a:ea typeface="標楷體" pitchFamily="65" charset="-120"/>
              </a:rPr>
              <a:t>再來要去</a:t>
            </a:r>
            <a:r>
              <a:rPr lang="zh-TW" altLang="en-US" sz="2400" dirty="0" smtClean="0">
                <a:latin typeface="標楷體" pitchFamily="65" charset="-120"/>
                <a:ea typeface="標楷體" pitchFamily="65" charset="-120"/>
              </a:rPr>
              <a:t>實作</a:t>
            </a:r>
            <a:r>
              <a:rPr lang="zh-TW" altLang="zh-TW" sz="2400" dirty="0" smtClean="0">
                <a:latin typeface="標楷體" pitchFamily="65" charset="-120"/>
                <a:ea typeface="標楷體" pitchFamily="65" charset="-120"/>
              </a:rPr>
              <a:t>有關</a:t>
            </a:r>
            <a:r>
              <a:rPr lang="en-US" altLang="zh-TW" sz="2400" dirty="0" err="1">
                <a:latin typeface="Times New Roman" pitchFamily="18" charset="0"/>
                <a:ea typeface="標楷體" pitchFamily="65" charset="-120"/>
                <a:cs typeface="Times New Roman" pitchFamily="18" charset="0"/>
              </a:rPr>
              <a:t>A</a:t>
            </a:r>
            <a:r>
              <a:rPr lang="en-US" altLang="zh-TW" sz="2400" dirty="0" err="1" smtClean="0">
                <a:latin typeface="Times New Roman" pitchFamily="18" charset="0"/>
                <a:ea typeface="標楷體" pitchFamily="65" charset="-120"/>
                <a:cs typeface="Times New Roman" pitchFamily="18" charset="0"/>
              </a:rPr>
              <a:t>rduino</a:t>
            </a:r>
            <a:r>
              <a:rPr lang="zh-TW" altLang="zh-TW" sz="2400" dirty="0" smtClean="0">
                <a:latin typeface="標楷體" pitchFamily="65" charset="-120"/>
                <a:ea typeface="標楷體" pitchFamily="65" charset="-120"/>
              </a:rPr>
              <a:t>的基本</a:t>
            </a:r>
            <a:r>
              <a:rPr lang="zh-TW" altLang="zh-TW" sz="2400" dirty="0">
                <a:latin typeface="標楷體" pitchFamily="65" charset="-120"/>
                <a:ea typeface="標楷體" pitchFamily="65" charset="-120"/>
              </a:rPr>
              <a:t>程式設計</a:t>
            </a:r>
            <a:r>
              <a:rPr lang="zh-TW" altLang="zh-TW" sz="2400" dirty="0" smtClean="0">
                <a:latin typeface="標楷體" pitchFamily="65" charset="-120"/>
                <a:ea typeface="標楷體" pitchFamily="65" charset="-120"/>
              </a:rPr>
              <a:t>，本身</a:t>
            </a:r>
            <a:r>
              <a:rPr lang="en-US" altLang="zh-TW" sz="2400" dirty="0" err="1">
                <a:latin typeface="Times New Roman" pitchFamily="18" charset="0"/>
                <a:ea typeface="標楷體" pitchFamily="65" charset="-120"/>
                <a:cs typeface="Times New Roman" pitchFamily="18" charset="0"/>
              </a:rPr>
              <a:t>A</a:t>
            </a:r>
            <a:r>
              <a:rPr lang="en-US" altLang="zh-TW" sz="2400" dirty="0" err="1" smtClean="0">
                <a:latin typeface="Times New Roman" pitchFamily="18" charset="0"/>
                <a:ea typeface="標楷體" pitchFamily="65" charset="-120"/>
                <a:cs typeface="Times New Roman" pitchFamily="18" charset="0"/>
              </a:rPr>
              <a:t>rduino</a:t>
            </a:r>
            <a:r>
              <a:rPr lang="zh-TW" altLang="zh-TW" sz="2400" dirty="0">
                <a:latin typeface="標楷體" pitchFamily="65" charset="-120"/>
                <a:ea typeface="標楷體" pitchFamily="65" charset="-120"/>
              </a:rPr>
              <a:t>就有很多設計好</a:t>
            </a:r>
            <a:r>
              <a:rPr lang="zh-TW" altLang="zh-TW" sz="2400" dirty="0" smtClean="0">
                <a:latin typeface="標楷體" pitchFamily="65" charset="-120"/>
                <a:ea typeface="標楷體" pitchFamily="65" charset="-120"/>
              </a:rPr>
              <a:t>的</a:t>
            </a:r>
            <a:r>
              <a:rPr lang="zh-TW" altLang="en-US" sz="2400" dirty="0" smtClean="0">
                <a:latin typeface="標楷體" pitchFamily="65" charset="-120"/>
                <a:ea typeface="標楷體" pitchFamily="65" charset="-120"/>
              </a:rPr>
              <a:t>變數</a:t>
            </a:r>
            <a:r>
              <a:rPr lang="zh-TW" altLang="zh-TW" sz="2400" dirty="0"/>
              <a:t>、</a:t>
            </a:r>
            <a:r>
              <a:rPr lang="zh-TW" altLang="en-US" sz="2400" dirty="0" smtClean="0">
                <a:latin typeface="標楷體" pitchFamily="65" charset="-120"/>
                <a:ea typeface="標楷體" pitchFamily="65" charset="-120"/>
              </a:rPr>
              <a:t>結構</a:t>
            </a:r>
            <a:r>
              <a:rPr lang="zh-TW" altLang="zh-TW" sz="2400" dirty="0"/>
              <a:t>、</a:t>
            </a:r>
            <a:r>
              <a:rPr lang="zh-TW" altLang="zh-TW" sz="2400" dirty="0" smtClean="0">
                <a:latin typeface="標楷體" pitchFamily="65" charset="-120"/>
                <a:ea typeface="標楷體" pitchFamily="65" charset="-120"/>
              </a:rPr>
              <a:t>函數</a:t>
            </a:r>
            <a:r>
              <a:rPr lang="zh-TW" altLang="zh-TW" sz="2400" dirty="0">
                <a:latin typeface="標楷體" pitchFamily="65" charset="-120"/>
                <a:ea typeface="標楷體" pitchFamily="65" charset="-120"/>
              </a:rPr>
              <a:t>，學起來相當快</a:t>
            </a:r>
            <a:r>
              <a:rPr lang="zh-TW" altLang="zh-TW"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marL="82296" indent="0" algn="just">
              <a:buNone/>
            </a:pPr>
            <a:r>
              <a:rPr lang="zh-TW" altLang="en-US" sz="2400" dirty="0" smtClean="0">
                <a:latin typeface="標楷體" pitchFamily="65" charset="-120"/>
                <a:ea typeface="標楷體" pitchFamily="65" charset="-120"/>
              </a:rPr>
              <a:t> </a:t>
            </a:r>
            <a:r>
              <a:rPr lang="zh-TW" altLang="en-US" sz="2400" dirty="0" smtClean="0">
                <a:solidFill>
                  <a:schemeClr val="accent1">
                    <a:lumMod val="75000"/>
                  </a:schemeClr>
                </a:solidFill>
                <a:latin typeface="標楷體" pitchFamily="65" charset="-120"/>
                <a:ea typeface="標楷體" pitchFamily="65" charset="-120"/>
              </a:rPr>
              <a:t>變數</a:t>
            </a:r>
            <a:endParaRPr lang="en-US" altLang="zh-TW" sz="2400" dirty="0">
              <a:solidFill>
                <a:schemeClr val="accent1">
                  <a:lumMod val="75000"/>
                </a:schemeClr>
              </a:solidFill>
              <a:latin typeface="標楷體" pitchFamily="65" charset="-120"/>
              <a:ea typeface="標楷體" pitchFamily="65" charset="-120"/>
            </a:endParaRPr>
          </a:p>
          <a:p>
            <a:pPr marL="82296" lvl="1" indent="0" algn="just">
              <a:spcBef>
                <a:spcPts val="600"/>
              </a:spcBef>
              <a:buSzPct val="80000"/>
              <a:buNone/>
            </a:pPr>
            <a:r>
              <a:rPr lang="zh-TW" altLang="en-US" sz="1200" dirty="0" smtClean="0">
                <a:solidFill>
                  <a:schemeClr val="accent1">
                    <a:lumMod val="75000"/>
                  </a:schemeClr>
                </a:solidFill>
                <a:latin typeface="標楷體" pitchFamily="65" charset="-120"/>
                <a:ea typeface="標楷體" pitchFamily="65" charset="-120"/>
              </a:rPr>
              <a:t>        </a:t>
            </a:r>
            <a:r>
              <a:rPr lang="zh-TW" altLang="en-US" sz="1600" dirty="0" smtClean="0">
                <a:solidFill>
                  <a:schemeClr val="accent1">
                    <a:lumMod val="75000"/>
                  </a:schemeClr>
                </a:solidFill>
                <a:latin typeface="標楷體" pitchFamily="65" charset="-120"/>
                <a:ea typeface="標楷體" pitchFamily="65" charset="-120"/>
              </a:rPr>
              <a:t>例</a:t>
            </a:r>
            <a:r>
              <a:rPr lang="en-US" altLang="zh-TW" sz="1600" dirty="0" smtClean="0">
                <a:solidFill>
                  <a:schemeClr val="accent1">
                    <a:lumMod val="75000"/>
                  </a:schemeClr>
                </a:solidFill>
                <a:latin typeface="標楷體" pitchFamily="65" charset="-120"/>
                <a:ea typeface="標楷體" pitchFamily="65" charset="-120"/>
              </a:rPr>
              <a:t>:</a:t>
            </a:r>
            <a:r>
              <a:rPr lang="zh-TW" altLang="en-US" sz="1600" dirty="0" smtClean="0">
                <a:solidFill>
                  <a:schemeClr val="accent1">
                    <a:lumMod val="75000"/>
                  </a:schemeClr>
                </a:solidFill>
                <a:latin typeface="標楷體" pitchFamily="65" charset="-120"/>
                <a:ea typeface="標楷體" pitchFamily="65" charset="-120"/>
              </a:rPr>
              <a:t>   </a:t>
            </a:r>
            <a:r>
              <a:rPr lang="en-US" altLang="zh-TW" sz="1600" dirty="0" smtClean="0">
                <a:solidFill>
                  <a:schemeClr val="accent1">
                    <a:lumMod val="75000"/>
                  </a:schemeClr>
                </a:solidFill>
                <a:latin typeface="標楷體" pitchFamily="65" charset="-120"/>
                <a:ea typeface="標楷體" pitchFamily="65" charset="-120"/>
              </a:rPr>
              <a:t>byte  </a:t>
            </a:r>
            <a:r>
              <a:rPr lang="en-US" altLang="zh-TW" sz="1600" dirty="0">
                <a:solidFill>
                  <a:schemeClr val="accent1">
                    <a:lumMod val="75000"/>
                  </a:schemeClr>
                </a:solidFill>
                <a:latin typeface="標楷體" pitchFamily="65" charset="-120"/>
                <a:ea typeface="標楷體" pitchFamily="65" charset="-120"/>
              </a:rPr>
              <a:t>a </a:t>
            </a:r>
            <a:r>
              <a:rPr lang="en-US" altLang="zh-TW" sz="1600" dirty="0" smtClean="0">
                <a:solidFill>
                  <a:schemeClr val="accent1">
                    <a:lumMod val="75000"/>
                  </a:schemeClr>
                </a:solidFill>
                <a:latin typeface="標楷體" pitchFamily="65" charset="-120"/>
                <a:ea typeface="標楷體" pitchFamily="65" charset="-120"/>
              </a:rPr>
              <a:t>;</a:t>
            </a:r>
            <a:r>
              <a:rPr lang="zh-TW" altLang="en-US" sz="1600" dirty="0" smtClean="0">
                <a:solidFill>
                  <a:schemeClr val="accent1">
                    <a:lumMod val="75000"/>
                  </a:schemeClr>
                </a:solidFill>
                <a:latin typeface="標楷體" pitchFamily="65" charset="-120"/>
                <a:ea typeface="標楷體" pitchFamily="65" charset="-120"/>
              </a:rPr>
              <a:t>    </a:t>
            </a:r>
            <a:r>
              <a:rPr lang="en-US" altLang="zh-TW" sz="1600" dirty="0" smtClean="0">
                <a:solidFill>
                  <a:schemeClr val="accent1">
                    <a:lumMod val="75000"/>
                  </a:schemeClr>
                </a:solidFill>
                <a:latin typeface="標楷體" pitchFamily="65" charset="-120"/>
                <a:ea typeface="標楷體" pitchFamily="65" charset="-120"/>
              </a:rPr>
              <a:t>→</a:t>
            </a:r>
            <a:r>
              <a:rPr lang="zh-TW" altLang="en-US" sz="1600" dirty="0">
                <a:solidFill>
                  <a:schemeClr val="accent1">
                    <a:lumMod val="75000"/>
                  </a:schemeClr>
                </a:solidFill>
                <a:latin typeface="標楷體" pitchFamily="65" charset="-120"/>
                <a:ea typeface="標楷體" pitchFamily="65" charset="-120"/>
              </a:rPr>
              <a:t>宣告變數</a:t>
            </a:r>
            <a:r>
              <a:rPr lang="en-US" altLang="zh-TW" sz="1600" dirty="0">
                <a:solidFill>
                  <a:schemeClr val="accent1">
                    <a:lumMod val="75000"/>
                  </a:schemeClr>
                </a:solidFill>
                <a:latin typeface="標楷體" pitchFamily="65" charset="-120"/>
                <a:ea typeface="標楷體" pitchFamily="65" charset="-120"/>
              </a:rPr>
              <a:t>a </a:t>
            </a:r>
            <a:r>
              <a:rPr lang="zh-TW" altLang="en-US" sz="1600" dirty="0">
                <a:solidFill>
                  <a:schemeClr val="accent1">
                    <a:lumMod val="75000"/>
                  </a:schemeClr>
                </a:solidFill>
                <a:latin typeface="標楷體" pitchFamily="65" charset="-120"/>
                <a:ea typeface="標楷體" pitchFamily="65" charset="-120"/>
              </a:rPr>
              <a:t>為</a:t>
            </a:r>
            <a:r>
              <a:rPr lang="en-US" altLang="zh-TW" sz="1600" dirty="0">
                <a:solidFill>
                  <a:schemeClr val="accent1">
                    <a:lumMod val="75000"/>
                  </a:schemeClr>
                </a:solidFill>
                <a:latin typeface="標楷體" pitchFamily="65" charset="-120"/>
                <a:ea typeface="標楷體" pitchFamily="65" charset="-120"/>
              </a:rPr>
              <a:t>1 byte </a:t>
            </a:r>
            <a:r>
              <a:rPr lang="zh-TW" altLang="en-US" sz="1600" dirty="0">
                <a:solidFill>
                  <a:schemeClr val="accent1">
                    <a:lumMod val="75000"/>
                  </a:schemeClr>
                </a:solidFill>
                <a:latin typeface="標楷體" pitchFamily="65" charset="-120"/>
                <a:ea typeface="標楷體" pitchFamily="65" charset="-120"/>
              </a:rPr>
              <a:t>大小</a:t>
            </a:r>
            <a:endParaRPr lang="zh-TW" altLang="en-US" sz="1600" b="1" dirty="0">
              <a:solidFill>
                <a:schemeClr val="accent1">
                  <a:lumMod val="75000"/>
                </a:schemeClr>
              </a:solidFill>
              <a:latin typeface="標楷體" pitchFamily="65" charset="-120"/>
              <a:ea typeface="標楷體" pitchFamily="65" charset="-120"/>
            </a:endParaRPr>
          </a:p>
          <a:p>
            <a:pPr marL="0" lvl="1" indent="0">
              <a:lnSpc>
                <a:spcPct val="80000"/>
              </a:lnSpc>
              <a:buNone/>
            </a:pPr>
            <a:r>
              <a:rPr lang="zh-TW" altLang="en-US" sz="1200" dirty="0" smtClean="0">
                <a:solidFill>
                  <a:schemeClr val="accent1">
                    <a:lumMod val="75000"/>
                  </a:schemeClr>
                </a:solidFill>
                <a:latin typeface="標楷體" pitchFamily="65" charset="-120"/>
                <a:ea typeface="標楷體" pitchFamily="65" charset="-120"/>
              </a:rPr>
              <a:t>   </a:t>
            </a:r>
            <a:endParaRPr lang="en-US" altLang="zh-TW" sz="1200" dirty="0" smtClean="0">
              <a:solidFill>
                <a:schemeClr val="accent1">
                  <a:lumMod val="75000"/>
                </a:schemeClr>
              </a:solidFill>
              <a:latin typeface="標楷體" pitchFamily="65" charset="-120"/>
              <a:ea typeface="標楷體" pitchFamily="65" charset="-120"/>
            </a:endParaRPr>
          </a:p>
          <a:p>
            <a:pPr marL="0" lvl="1" indent="0">
              <a:lnSpc>
                <a:spcPct val="80000"/>
              </a:lnSpc>
              <a:buNone/>
            </a:pPr>
            <a:r>
              <a:rPr lang="zh-TW" altLang="en-US" sz="1200" dirty="0">
                <a:solidFill>
                  <a:schemeClr val="accent1">
                    <a:lumMod val="75000"/>
                  </a:schemeClr>
                </a:solidFill>
                <a:latin typeface="標楷體" pitchFamily="65" charset="-120"/>
                <a:ea typeface="標楷體" pitchFamily="65" charset="-120"/>
              </a:rPr>
              <a:t> </a:t>
            </a:r>
            <a:r>
              <a:rPr lang="zh-TW" altLang="en-US" sz="1200" dirty="0" smtClean="0">
                <a:solidFill>
                  <a:schemeClr val="accent1">
                    <a:lumMod val="75000"/>
                  </a:schemeClr>
                </a:solidFill>
                <a:latin typeface="標楷體" pitchFamily="65" charset="-120"/>
                <a:ea typeface="標楷體" pitchFamily="65" charset="-120"/>
              </a:rPr>
              <a:t>  </a:t>
            </a:r>
            <a:r>
              <a:rPr lang="zh-TW" altLang="en-US" sz="2400" dirty="0" smtClean="0">
                <a:solidFill>
                  <a:schemeClr val="accent1">
                    <a:lumMod val="75000"/>
                  </a:schemeClr>
                </a:solidFill>
                <a:latin typeface="標楷體" pitchFamily="65" charset="-120"/>
                <a:ea typeface="標楷體" pitchFamily="65" charset="-120"/>
              </a:rPr>
              <a:t>結構</a:t>
            </a:r>
            <a:endParaRPr lang="en-US" altLang="zh-TW" sz="2400" dirty="0" smtClean="0">
              <a:solidFill>
                <a:schemeClr val="accent1">
                  <a:lumMod val="75000"/>
                </a:schemeClr>
              </a:solidFill>
              <a:latin typeface="標楷體" pitchFamily="65" charset="-120"/>
              <a:ea typeface="標楷體" pitchFamily="65" charset="-120"/>
            </a:endParaRPr>
          </a:p>
          <a:p>
            <a:pPr marL="0" lvl="1" indent="0">
              <a:lnSpc>
                <a:spcPct val="80000"/>
              </a:lnSpc>
              <a:buNone/>
            </a:pPr>
            <a:r>
              <a:rPr lang="en-US" altLang="zh-TW" sz="1200" dirty="0">
                <a:solidFill>
                  <a:schemeClr val="accent1">
                    <a:lumMod val="75000"/>
                  </a:schemeClr>
                </a:solidFill>
                <a:latin typeface="標楷體" pitchFamily="65" charset="-120"/>
                <a:ea typeface="標楷體" pitchFamily="65" charset="-120"/>
              </a:rPr>
              <a:t> </a:t>
            </a:r>
            <a:r>
              <a:rPr lang="en-US" altLang="zh-TW" sz="1200" dirty="0" smtClean="0">
                <a:solidFill>
                  <a:schemeClr val="accent1">
                    <a:lumMod val="75000"/>
                  </a:schemeClr>
                </a:solidFill>
                <a:latin typeface="標楷體" pitchFamily="65" charset="-120"/>
                <a:ea typeface="標楷體" pitchFamily="65" charset="-120"/>
              </a:rPr>
              <a:t>       </a:t>
            </a:r>
            <a:r>
              <a:rPr lang="zh-TW" altLang="en-US" sz="1200" dirty="0" smtClean="0">
                <a:solidFill>
                  <a:schemeClr val="accent1">
                    <a:lumMod val="75000"/>
                  </a:schemeClr>
                </a:solidFill>
                <a:latin typeface="標楷體" pitchFamily="65" charset="-120"/>
                <a:ea typeface="標楷體" pitchFamily="65" charset="-120"/>
              </a:rPr>
              <a:t> </a:t>
            </a:r>
            <a:r>
              <a:rPr lang="zh-TW" altLang="en-US" sz="1600" dirty="0" smtClean="0">
                <a:solidFill>
                  <a:schemeClr val="accent1">
                    <a:lumMod val="75000"/>
                  </a:schemeClr>
                </a:solidFill>
                <a:latin typeface="標楷體" pitchFamily="65" charset="-120"/>
                <a:ea typeface="標楷體" pitchFamily="65" charset="-120"/>
              </a:rPr>
              <a:t>例</a:t>
            </a:r>
            <a:r>
              <a:rPr lang="en-US" altLang="zh-TW" sz="1600" dirty="0" smtClean="0">
                <a:solidFill>
                  <a:schemeClr val="accent1">
                    <a:lumMod val="75000"/>
                  </a:schemeClr>
                </a:solidFill>
                <a:latin typeface="標楷體" pitchFamily="65" charset="-120"/>
                <a:ea typeface="標楷體" pitchFamily="65" charset="-120"/>
              </a:rPr>
              <a:t>:</a:t>
            </a:r>
            <a:r>
              <a:rPr lang="zh-TW" altLang="en-US" sz="1600" dirty="0" smtClean="0">
                <a:solidFill>
                  <a:schemeClr val="accent1">
                    <a:lumMod val="75000"/>
                  </a:schemeClr>
                </a:solidFill>
                <a:latin typeface="標楷體" pitchFamily="65" charset="-120"/>
                <a:ea typeface="標楷體" pitchFamily="65" charset="-120"/>
              </a:rPr>
              <a:t>   </a:t>
            </a:r>
            <a:r>
              <a:rPr lang="en-US" altLang="zh-TW" sz="1600" dirty="0" smtClean="0">
                <a:solidFill>
                  <a:schemeClr val="accent1">
                    <a:lumMod val="75000"/>
                  </a:schemeClr>
                </a:solidFill>
                <a:latin typeface="標楷體" pitchFamily="65" charset="-120"/>
                <a:ea typeface="標楷體" pitchFamily="65" charset="-120"/>
              </a:rPr>
              <a:t>setup</a:t>
            </a:r>
            <a:r>
              <a:rPr lang="en-US" altLang="zh-TW" sz="1600" dirty="0">
                <a:solidFill>
                  <a:schemeClr val="accent1">
                    <a:lumMod val="75000"/>
                  </a:schemeClr>
                </a:solidFill>
                <a:latin typeface="標楷體" pitchFamily="65" charset="-120"/>
                <a:ea typeface="標楷體" pitchFamily="65" charset="-120"/>
              </a:rPr>
              <a:t>(){</a:t>
            </a:r>
          </a:p>
          <a:p>
            <a:pPr marL="0" lvl="1" indent="0">
              <a:lnSpc>
                <a:spcPct val="80000"/>
              </a:lnSpc>
              <a:buNone/>
            </a:pPr>
            <a:r>
              <a:rPr lang="en-US" altLang="zh-TW" sz="1600" dirty="0">
                <a:solidFill>
                  <a:schemeClr val="accent1">
                    <a:lumMod val="75000"/>
                  </a:schemeClr>
                </a:solidFill>
                <a:latin typeface="標楷體" pitchFamily="65" charset="-120"/>
                <a:ea typeface="標楷體" pitchFamily="65" charset="-120"/>
              </a:rPr>
              <a:t>			</a:t>
            </a:r>
            <a:r>
              <a:rPr lang="en-US" altLang="zh-TW" sz="1600" dirty="0" smtClean="0">
                <a:solidFill>
                  <a:schemeClr val="accent1">
                    <a:lumMod val="75000"/>
                  </a:schemeClr>
                </a:solidFill>
                <a:latin typeface="標楷體" pitchFamily="65" charset="-120"/>
                <a:ea typeface="標楷體" pitchFamily="65" charset="-120"/>
              </a:rPr>
              <a:t>……. </a:t>
            </a:r>
            <a:r>
              <a:rPr lang="en-US" altLang="zh-TW" sz="1600" dirty="0">
                <a:solidFill>
                  <a:schemeClr val="accent1">
                    <a:lumMod val="75000"/>
                  </a:schemeClr>
                </a:solidFill>
                <a:latin typeface="標楷體" pitchFamily="65" charset="-120"/>
                <a:ea typeface="標楷體" pitchFamily="65" charset="-120"/>
              </a:rPr>
              <a:t>→</a:t>
            </a:r>
            <a:r>
              <a:rPr lang="zh-TW" altLang="en-US" sz="1600" dirty="0">
                <a:solidFill>
                  <a:schemeClr val="accent1">
                    <a:lumMod val="75000"/>
                  </a:schemeClr>
                </a:solidFill>
                <a:latin typeface="標楷體" pitchFamily="65" charset="-120"/>
                <a:ea typeface="標楷體" pitchFamily="65" charset="-120"/>
              </a:rPr>
              <a:t>設定程式的初始值</a:t>
            </a:r>
          </a:p>
          <a:p>
            <a:pPr marL="0" lvl="1" indent="0">
              <a:lnSpc>
                <a:spcPct val="80000"/>
              </a:lnSpc>
              <a:buNone/>
            </a:pPr>
            <a:r>
              <a:rPr lang="zh-TW" altLang="en-US" sz="1600" dirty="0" smtClean="0">
                <a:solidFill>
                  <a:schemeClr val="accent1">
                    <a:lumMod val="75000"/>
                  </a:schemeClr>
                </a:solidFill>
                <a:latin typeface="標楷體" pitchFamily="65" charset="-120"/>
                <a:ea typeface="標楷體" pitchFamily="65" charset="-120"/>
              </a:rPr>
              <a:t>                                  </a:t>
            </a:r>
            <a:r>
              <a:rPr lang="en-US" altLang="zh-TW" sz="1600" dirty="0">
                <a:solidFill>
                  <a:schemeClr val="accent1">
                    <a:lumMod val="75000"/>
                  </a:schemeClr>
                </a:solidFill>
                <a:latin typeface="標楷體" pitchFamily="65" charset="-120"/>
                <a:ea typeface="標楷體" pitchFamily="65" charset="-120"/>
              </a:rPr>
              <a:t>}</a:t>
            </a:r>
            <a:endParaRPr lang="en-US" altLang="zh-TW" sz="1600" dirty="0" smtClean="0">
              <a:solidFill>
                <a:schemeClr val="accent1">
                  <a:lumMod val="75000"/>
                </a:schemeClr>
              </a:solidFill>
              <a:latin typeface="標楷體" pitchFamily="65" charset="-120"/>
              <a:ea typeface="標楷體" pitchFamily="65" charset="-120"/>
            </a:endParaRPr>
          </a:p>
          <a:p>
            <a:pPr marL="0" lvl="1" indent="0">
              <a:lnSpc>
                <a:spcPct val="80000"/>
              </a:lnSpc>
              <a:buNone/>
            </a:pPr>
            <a:r>
              <a:rPr lang="zh-TW" altLang="en-US" sz="2400" dirty="0" smtClean="0">
                <a:solidFill>
                  <a:schemeClr val="accent1">
                    <a:lumMod val="75000"/>
                  </a:schemeClr>
                </a:solidFill>
                <a:latin typeface="標楷體" pitchFamily="65" charset="-120"/>
                <a:ea typeface="標楷體" pitchFamily="65" charset="-120"/>
              </a:rPr>
              <a:t> 函數</a:t>
            </a:r>
            <a:r>
              <a:rPr lang="zh-TW" altLang="en-US" sz="1200" dirty="0" smtClean="0">
                <a:solidFill>
                  <a:schemeClr val="accent1">
                    <a:lumMod val="75000"/>
                  </a:schemeClr>
                </a:solidFill>
                <a:latin typeface="標楷體" pitchFamily="65" charset="-120"/>
                <a:ea typeface="標楷體" pitchFamily="65" charset="-120"/>
              </a:rPr>
              <a:t>         </a:t>
            </a:r>
            <a:endParaRPr lang="en-US" altLang="zh-TW" sz="1200" dirty="0" smtClean="0">
              <a:solidFill>
                <a:schemeClr val="accent1">
                  <a:lumMod val="75000"/>
                </a:schemeClr>
              </a:solidFill>
              <a:latin typeface="標楷體" pitchFamily="65" charset="-120"/>
              <a:ea typeface="標楷體" pitchFamily="65" charset="-120"/>
            </a:endParaRPr>
          </a:p>
          <a:p>
            <a:pPr marL="0" lvl="1" indent="0">
              <a:lnSpc>
                <a:spcPct val="80000"/>
              </a:lnSpc>
              <a:buNone/>
            </a:pPr>
            <a:r>
              <a:rPr lang="zh-TW" altLang="en-US" sz="1600" dirty="0" smtClean="0">
                <a:solidFill>
                  <a:schemeClr val="accent1">
                    <a:lumMod val="75000"/>
                  </a:schemeClr>
                </a:solidFill>
                <a:latin typeface="標楷體" pitchFamily="65" charset="-120"/>
                <a:ea typeface="標楷體" pitchFamily="65" charset="-120"/>
              </a:rPr>
              <a:t>       例</a:t>
            </a:r>
            <a:r>
              <a:rPr lang="en-US" altLang="zh-TW" sz="1600" dirty="0" smtClean="0">
                <a:solidFill>
                  <a:schemeClr val="accent1">
                    <a:lumMod val="75000"/>
                  </a:schemeClr>
                </a:solidFill>
                <a:latin typeface="標楷體" pitchFamily="65" charset="-120"/>
                <a:ea typeface="標楷體" pitchFamily="65" charset="-120"/>
              </a:rPr>
              <a:t>:</a:t>
            </a:r>
            <a:r>
              <a:rPr lang="zh-TW" altLang="en-US" sz="1600" dirty="0" smtClean="0">
                <a:solidFill>
                  <a:schemeClr val="accent1">
                    <a:lumMod val="75000"/>
                  </a:schemeClr>
                </a:solidFill>
                <a:latin typeface="標楷體" pitchFamily="65" charset="-120"/>
                <a:ea typeface="標楷體" pitchFamily="65" charset="-120"/>
              </a:rPr>
              <a:t>   </a:t>
            </a:r>
            <a:r>
              <a:rPr lang="en-US" altLang="zh-TW" sz="1600" dirty="0" smtClean="0">
                <a:solidFill>
                  <a:schemeClr val="accent1">
                    <a:lumMod val="75000"/>
                  </a:schemeClr>
                </a:solidFill>
                <a:latin typeface="標楷體" pitchFamily="65" charset="-120"/>
                <a:ea typeface="標楷體" pitchFamily="65" charset="-120"/>
              </a:rPr>
              <a:t>delay(500</a:t>
            </a:r>
            <a:r>
              <a:rPr lang="en-US" altLang="zh-TW" sz="1600" dirty="0">
                <a:solidFill>
                  <a:schemeClr val="accent1">
                    <a:lumMod val="75000"/>
                  </a:schemeClr>
                </a:solidFill>
                <a:latin typeface="標楷體" pitchFamily="65" charset="-120"/>
                <a:ea typeface="標楷體" pitchFamily="65" charset="-120"/>
              </a:rPr>
              <a:t>);	 </a:t>
            </a:r>
            <a:r>
              <a:rPr lang="en-US" altLang="zh-TW" sz="1600" dirty="0" smtClean="0">
                <a:solidFill>
                  <a:schemeClr val="accent1">
                    <a:lumMod val="75000"/>
                  </a:schemeClr>
                </a:solidFill>
                <a:latin typeface="標楷體" pitchFamily="65" charset="-120"/>
                <a:ea typeface="標楷體" pitchFamily="65" charset="-120"/>
              </a:rPr>
              <a:t>→</a:t>
            </a:r>
            <a:r>
              <a:rPr lang="zh-TW" altLang="en-US" sz="1600" dirty="0">
                <a:solidFill>
                  <a:schemeClr val="accent1">
                    <a:lumMod val="75000"/>
                  </a:schemeClr>
                </a:solidFill>
                <a:latin typeface="標楷體" pitchFamily="65" charset="-120"/>
                <a:ea typeface="標楷體" pitchFamily="65" charset="-120"/>
              </a:rPr>
              <a:t>維持狀態</a:t>
            </a:r>
            <a:r>
              <a:rPr lang="en-US" altLang="zh-TW" sz="1600" dirty="0">
                <a:solidFill>
                  <a:schemeClr val="accent1">
                    <a:lumMod val="75000"/>
                  </a:schemeClr>
                </a:solidFill>
                <a:latin typeface="標楷體" pitchFamily="65" charset="-120"/>
                <a:ea typeface="標楷體" pitchFamily="65" charset="-120"/>
              </a:rPr>
              <a:t>0.5</a:t>
            </a:r>
            <a:r>
              <a:rPr lang="zh-TW" altLang="en-US" sz="1600" dirty="0">
                <a:solidFill>
                  <a:schemeClr val="accent1">
                    <a:lumMod val="75000"/>
                  </a:schemeClr>
                </a:solidFill>
                <a:latin typeface="標楷體" pitchFamily="65" charset="-120"/>
                <a:ea typeface="標楷體" pitchFamily="65" charset="-120"/>
              </a:rPr>
              <a:t>秒</a:t>
            </a:r>
            <a:r>
              <a:rPr lang="zh-TW" altLang="en-US" sz="1200" dirty="0">
                <a:solidFill>
                  <a:schemeClr val="accent1">
                    <a:lumMod val="75000"/>
                  </a:schemeClr>
                </a:solidFill>
                <a:latin typeface="新細明體" pitchFamily="18" charset="-120"/>
              </a:rPr>
              <a:t>	</a:t>
            </a:r>
            <a:endParaRPr lang="en-US" altLang="zh-TW" sz="2400" dirty="0" smtClean="0">
              <a:solidFill>
                <a:schemeClr val="accent1">
                  <a:lumMod val="75000"/>
                </a:schemeClr>
              </a:solidFill>
              <a:latin typeface="標楷體" pitchFamily="65" charset="-120"/>
              <a:ea typeface="標楷體" pitchFamily="65" charset="-120"/>
            </a:endParaRPr>
          </a:p>
          <a:p>
            <a:pPr algn="just"/>
            <a:endParaRPr lang="zh-TW" altLang="en-US" sz="2400" dirty="0">
              <a:latin typeface="標楷體" pitchFamily="65" charset="-120"/>
              <a:ea typeface="標楷體" pitchFamily="65" charset="-120"/>
            </a:endParaRPr>
          </a:p>
        </p:txBody>
      </p:sp>
    </p:spTree>
    <p:extLst>
      <p:ext uri="{BB962C8B-B14F-4D97-AF65-F5344CB8AC3E}">
        <p14:creationId xmlns:p14="http://schemas.microsoft.com/office/powerpoint/2010/main" val="3119753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latin typeface="標楷體" pitchFamily="65" charset="-120"/>
                <a:ea typeface="標楷體" pitchFamily="65" charset="-120"/>
              </a:rPr>
              <a:t>計畫配合事項</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endParaRPr lang="en-US" altLang="zh-TW" sz="2400" dirty="0" smtClean="0">
              <a:latin typeface="標楷體" pitchFamily="65" charset="-120"/>
              <a:ea typeface="標楷體" pitchFamily="65" charset="-120"/>
            </a:endParaRPr>
          </a:p>
          <a:p>
            <a:endParaRPr lang="en-US" altLang="zh-TW" sz="2400" dirty="0">
              <a:latin typeface="標楷體" pitchFamily="65" charset="-120"/>
              <a:ea typeface="標楷體" pitchFamily="65" charset="-120"/>
            </a:endParaRPr>
          </a:p>
          <a:p>
            <a:r>
              <a:rPr lang="zh-TW" altLang="en-US" sz="2400" dirty="0" smtClean="0">
                <a:latin typeface="標楷體" pitchFamily="65" charset="-120"/>
                <a:ea typeface="標楷體" pitchFamily="65" charset="-120"/>
              </a:rPr>
              <a:t>在</a:t>
            </a:r>
            <a:r>
              <a:rPr lang="zh-TW" altLang="en-US" sz="2400" dirty="0">
                <a:latin typeface="標楷體" pitchFamily="65" charset="-120"/>
                <a:ea typeface="標楷體" pitchFamily="65" charset="-120"/>
              </a:rPr>
              <a:t>未來的生活中，我們可以運用在家庭場所、公司辦公室，甚至工廠，使用觸鬚碰撞偵測而達到繞過障礙物繼續實作的</a:t>
            </a:r>
            <a:r>
              <a:rPr lang="zh-TW" altLang="en-US" sz="2400" dirty="0" smtClean="0">
                <a:latin typeface="標楷體" pitchFamily="65" charset="-120"/>
                <a:ea typeface="標楷體" pitchFamily="65" charset="-120"/>
              </a:rPr>
              <a:t>功能，像是</a:t>
            </a:r>
            <a:r>
              <a:rPr lang="zh-TW" altLang="zh-TW" sz="2400" dirty="0" smtClean="0">
                <a:latin typeface="標楷體" pitchFamily="65" charset="-120"/>
                <a:ea typeface="標楷體" pitchFamily="65" charset="-120"/>
              </a:rPr>
              <a:t>可以</a:t>
            </a:r>
            <a:r>
              <a:rPr lang="zh-TW" altLang="zh-TW" sz="2400" dirty="0">
                <a:latin typeface="標楷體" pitchFamily="65" charset="-120"/>
                <a:ea typeface="標楷體" pitchFamily="65" charset="-120"/>
              </a:rPr>
              <a:t>幫助一些身障人士來處理不方便的家務</a:t>
            </a:r>
            <a:r>
              <a:rPr lang="zh-TW" altLang="zh-TW" sz="2400" dirty="0" smtClean="0">
                <a:latin typeface="標楷體" pitchFamily="65" charset="-120"/>
                <a:ea typeface="標楷體" pitchFamily="65" charset="-120"/>
              </a:rPr>
              <a:t>，</a:t>
            </a:r>
            <a:r>
              <a:rPr lang="zh-TW" altLang="en-US" sz="2400" dirty="0">
                <a:latin typeface="標楷體" pitchFamily="65" charset="-120"/>
                <a:ea typeface="標楷體" pitchFamily="65" charset="-120"/>
              </a:rPr>
              <a:t>或是</a:t>
            </a:r>
            <a:r>
              <a:rPr lang="zh-TW" altLang="zh-TW" sz="2400" dirty="0" smtClean="0">
                <a:latin typeface="標楷體" pitchFamily="65" charset="-120"/>
                <a:ea typeface="標楷體" pitchFamily="65" charset="-120"/>
              </a:rPr>
              <a:t>玩具</a:t>
            </a:r>
            <a:r>
              <a:rPr lang="zh-TW" altLang="zh-TW" sz="2400" dirty="0">
                <a:latin typeface="標楷體" pitchFamily="65" charset="-120"/>
                <a:ea typeface="標楷體" pitchFamily="65" charset="-120"/>
              </a:rPr>
              <a:t>來說也可以大大的提升小孩子的興趣，會互動的玩具機器狗，也可以增加玩具的耐玩度，減少被小孩子太快淘汰的命運</a:t>
            </a:r>
            <a:r>
              <a:rPr lang="zh-TW" altLang="zh-TW" sz="2400" dirty="0"/>
              <a:t>。 </a:t>
            </a:r>
            <a:endParaRPr lang="en-US" altLang="zh-TW" sz="2400" dirty="0" smtClean="0">
              <a:latin typeface="標楷體" pitchFamily="65" charset="-120"/>
              <a:ea typeface="標楷體" pitchFamily="65" charset="-120"/>
            </a:endParaRPr>
          </a:p>
          <a:p>
            <a:pPr marL="82296" indent="0">
              <a:buNone/>
            </a:pPr>
            <a:endParaRPr lang="en-US" altLang="zh-TW" sz="2400" dirty="0">
              <a:latin typeface="標楷體" pitchFamily="65" charset="-120"/>
              <a:ea typeface="標楷體" pitchFamily="65" charset="-120"/>
            </a:endParaRPr>
          </a:p>
        </p:txBody>
      </p:sp>
    </p:spTree>
    <p:extLst>
      <p:ext uri="{BB962C8B-B14F-4D97-AF65-F5344CB8AC3E}">
        <p14:creationId xmlns:p14="http://schemas.microsoft.com/office/powerpoint/2010/main" val="140896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latin typeface="標楷體" pitchFamily="65" charset="-120"/>
                <a:ea typeface="標楷體" pitchFamily="65" charset="-120"/>
              </a:rPr>
              <a:t>參考資料</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lnSpcReduction="10000"/>
          </a:bodyPr>
          <a:lstStyle/>
          <a:p>
            <a:r>
              <a:rPr lang="en-US" altLang="zh-TW" dirty="0" err="1" smtClean="0">
                <a:latin typeface="Times New Roman" pitchFamily="18" charset="0"/>
                <a:cs typeface="Times New Roman" pitchFamily="18" charset="0"/>
              </a:rPr>
              <a:t>Arduino</a:t>
            </a:r>
            <a:r>
              <a:rPr lang="zh-TW" altLang="en-US" dirty="0">
                <a:latin typeface="標楷體" pitchFamily="65" charset="-120"/>
                <a:ea typeface="標楷體" pitchFamily="65" charset="-120"/>
              </a:rPr>
              <a:t>機器人實作</a:t>
            </a:r>
            <a:r>
              <a:rPr lang="zh-TW" altLang="en-US" dirty="0" smtClean="0">
                <a:latin typeface="標楷體" pitchFamily="65" charset="-120"/>
                <a:ea typeface="標楷體" pitchFamily="65" charset="-120"/>
              </a:rPr>
              <a:t>網站</a:t>
            </a:r>
            <a:r>
              <a:rPr lang="zh-TW" altLang="en-US" dirty="0" smtClean="0"/>
              <a:t>   </a:t>
            </a:r>
            <a:r>
              <a:rPr lang="en-US" altLang="zh-TW" dirty="0">
                <a:latin typeface="Times New Roman" pitchFamily="18" charset="0"/>
                <a:cs typeface="Times New Roman" pitchFamily="18" charset="0"/>
              </a:rPr>
              <a:t>http://www.csie.mcu.edu.tw/stuproj/98/25/index.htm</a:t>
            </a:r>
          </a:p>
          <a:p>
            <a:endParaRPr lang="en-US" altLang="zh-TW" dirty="0"/>
          </a:p>
          <a:p>
            <a:r>
              <a:rPr lang="en-US" altLang="zh-TW" dirty="0" smtClean="0">
                <a:latin typeface="Times New Roman" pitchFamily="18" charset="0"/>
                <a:cs typeface="Times New Roman" pitchFamily="18" charset="0"/>
              </a:rPr>
              <a:t>http</a:t>
            </a:r>
            <a:r>
              <a:rPr lang="en-US" altLang="zh-TW" dirty="0">
                <a:latin typeface="Times New Roman" pitchFamily="18" charset="0"/>
                <a:cs typeface="Times New Roman" pitchFamily="18" charset="0"/>
              </a:rPr>
              <a:t>://www.Arduino.cc</a:t>
            </a:r>
            <a:r>
              <a:rPr lang="zh-TW" altLang="en-US" dirty="0">
                <a:latin typeface="標楷體" pitchFamily="65" charset="-120"/>
                <a:ea typeface="標楷體" pitchFamily="65" charset="-120"/>
              </a:rPr>
              <a:t>網站</a:t>
            </a:r>
          </a:p>
          <a:p>
            <a:endParaRPr lang="zh-TW" altLang="en-US" dirty="0"/>
          </a:p>
          <a:p>
            <a:r>
              <a:rPr lang="zh-TW" altLang="en-US" dirty="0" smtClean="0">
                <a:latin typeface="標楷體" pitchFamily="65" charset="-120"/>
                <a:ea typeface="標楷體" pitchFamily="65" charset="-120"/>
              </a:rPr>
              <a:t>飆</a:t>
            </a:r>
            <a:r>
              <a:rPr lang="zh-TW" altLang="en-US" dirty="0">
                <a:latin typeface="標楷體" pitchFamily="65" charset="-120"/>
                <a:ea typeface="標楷體" pitchFamily="65" charset="-120"/>
              </a:rPr>
              <a:t>機器人網站 普特公司</a:t>
            </a:r>
          </a:p>
          <a:p>
            <a:pPr marL="82296" indent="0">
              <a:buNone/>
            </a:pPr>
            <a:r>
              <a:rPr lang="zh-TW" altLang="en-US" dirty="0" smtClean="0">
                <a:latin typeface="標楷體" pitchFamily="65" charset="-120"/>
                <a:ea typeface="標楷體" pitchFamily="65" charset="-120"/>
              </a:rPr>
              <a:t>  簡易</a:t>
            </a:r>
            <a:r>
              <a:rPr lang="zh-TW" altLang="en-US" dirty="0">
                <a:latin typeface="標楷體" pitchFamily="65" charset="-120"/>
                <a:ea typeface="標楷體" pitchFamily="65" charset="-120"/>
              </a:rPr>
              <a:t>操作手冊</a:t>
            </a:r>
          </a:p>
          <a:p>
            <a:pPr marL="82296" indent="0">
              <a:buNone/>
            </a:pPr>
            <a:r>
              <a:rPr lang="zh-TW" altLang="en-US" dirty="0">
                <a:latin typeface="Times New Roman" pitchFamily="18" charset="0"/>
                <a:cs typeface="Times New Roman" pitchFamily="18" charset="0"/>
              </a:rPr>
              <a:t>   </a:t>
            </a:r>
            <a:r>
              <a:rPr lang="en-US" altLang="zh-TW" dirty="0">
                <a:latin typeface="Times New Roman" pitchFamily="18" charset="0"/>
                <a:cs typeface="Times New Roman" pitchFamily="18" charset="0"/>
              </a:rPr>
              <a:t>http://www.playrobot.com</a:t>
            </a:r>
          </a:p>
          <a:p>
            <a:endParaRPr lang="zh-TW" altLang="en-US" dirty="0"/>
          </a:p>
        </p:txBody>
      </p:sp>
    </p:spTree>
    <p:extLst>
      <p:ext uri="{BB962C8B-B14F-4D97-AF65-F5344CB8AC3E}">
        <p14:creationId xmlns:p14="http://schemas.microsoft.com/office/powerpoint/2010/main" val="3343162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434</TotalTime>
  <Words>438</Words>
  <Application>Microsoft Office PowerPoint</Application>
  <PresentationFormat>如螢幕大小 (4:3)</PresentationFormat>
  <Paragraphs>45</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夏至</vt:lpstr>
      <vt:lpstr>Arduino智慧機器人 觸鬚的觸碰式導航</vt:lpstr>
      <vt:lpstr>組別成員  資工4A -白偉廷 資工4A-柳博仁   指導老師:陳興忠</vt:lpstr>
      <vt:lpstr>目錄大綱</vt:lpstr>
      <vt:lpstr>Arduino基本介紹</vt:lpstr>
      <vt:lpstr>研究背景和動機</vt:lpstr>
      <vt:lpstr>計畫與目的</vt:lpstr>
      <vt:lpstr>研究的方法</vt:lpstr>
      <vt:lpstr>計畫配合事項</vt:lpstr>
      <vt:lpstr>參考資料</vt:lpstr>
      <vt:lpstr>         謝謝大家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Arduino智慧機器人 觸鬚的觸碰式導航</dc:title>
  <dc:creator>2123</dc:creator>
  <cp:lastModifiedBy>2123</cp:lastModifiedBy>
  <cp:revision>20</cp:revision>
  <dcterms:created xsi:type="dcterms:W3CDTF">2013-11-11T14:58:29Z</dcterms:created>
  <dcterms:modified xsi:type="dcterms:W3CDTF">2013-11-17T15:52:55Z</dcterms:modified>
</cp:coreProperties>
</file>