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58" r:id="rId5"/>
    <p:sldId id="269" r:id="rId6"/>
    <p:sldId id="259" r:id="rId7"/>
    <p:sldId id="268" r:id="rId8"/>
    <p:sldId id="260" r:id="rId9"/>
    <p:sldId id="263" r:id="rId10"/>
    <p:sldId id="266" r:id="rId11"/>
    <p:sldId id="270" r:id="rId12"/>
    <p:sldId id="273" r:id="rId13"/>
    <p:sldId id="271" r:id="rId14"/>
    <p:sldId id="272" r:id="rId15"/>
    <p:sldId id="261" r:id="rId16"/>
    <p:sldId id="264" r:id="rId17"/>
    <p:sldId id="265" r:id="rId1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p:cViewPr varScale="1">
        <p:scale>
          <a:sx n="120" d="100"/>
          <a:sy n="120" d="100"/>
        </p:scale>
        <p:origin x="11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680AC8D0-410C-49F2-A62E-896CFC51615C}" type="datetimeFigureOut">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A265D1-1C7F-4998-AE5B-52BFACBBC099}" type="slidenum">
              <a:rPr lang="zh-TW" altLang="en-US" smtClean="0"/>
              <a:t>‹#›</a:t>
            </a:fld>
            <a:endParaRPr lang="zh-TW" altLang="en-US"/>
          </a:p>
        </p:txBody>
      </p:sp>
    </p:spTree>
    <p:extLst>
      <p:ext uri="{BB962C8B-B14F-4D97-AF65-F5344CB8AC3E}">
        <p14:creationId xmlns:p14="http://schemas.microsoft.com/office/powerpoint/2010/main" val="228369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80AC8D0-410C-49F2-A62E-896CFC51615C}" type="datetimeFigureOut">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A265D1-1C7F-4998-AE5B-52BFACBBC099}" type="slidenum">
              <a:rPr lang="zh-TW" altLang="en-US" smtClean="0"/>
              <a:t>‹#›</a:t>
            </a:fld>
            <a:endParaRPr lang="zh-TW" altLang="en-US"/>
          </a:p>
        </p:txBody>
      </p:sp>
    </p:spTree>
    <p:extLst>
      <p:ext uri="{BB962C8B-B14F-4D97-AF65-F5344CB8AC3E}">
        <p14:creationId xmlns:p14="http://schemas.microsoft.com/office/powerpoint/2010/main" val="385290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80AC8D0-410C-49F2-A62E-896CFC51615C}" type="datetimeFigureOut">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A265D1-1C7F-4998-AE5B-52BFACBBC099}" type="slidenum">
              <a:rPr lang="zh-TW" altLang="en-US" smtClean="0"/>
              <a:t>‹#›</a:t>
            </a:fld>
            <a:endParaRPr lang="zh-TW"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28482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80AC8D0-410C-49F2-A62E-896CFC51615C}" type="datetimeFigureOut">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A265D1-1C7F-4998-AE5B-52BFACBBC099}" type="slidenum">
              <a:rPr lang="zh-TW" altLang="en-US" smtClean="0"/>
              <a:t>‹#›</a:t>
            </a:fld>
            <a:endParaRPr lang="zh-TW" altLang="en-US"/>
          </a:p>
        </p:txBody>
      </p:sp>
    </p:spTree>
    <p:extLst>
      <p:ext uri="{BB962C8B-B14F-4D97-AF65-F5344CB8AC3E}">
        <p14:creationId xmlns:p14="http://schemas.microsoft.com/office/powerpoint/2010/main" val="2854083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80AC8D0-410C-49F2-A62E-896CFC51615C}" type="datetimeFigureOut">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A265D1-1C7F-4998-AE5B-52BFACBBC099}" type="slidenum">
              <a:rPr lang="zh-TW" altLang="en-US" smtClean="0"/>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76739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80AC8D0-410C-49F2-A62E-896CFC51615C}" type="datetimeFigureOut">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A265D1-1C7F-4998-AE5B-52BFACBBC099}" type="slidenum">
              <a:rPr lang="zh-TW" altLang="en-US" smtClean="0"/>
              <a:t>‹#›</a:t>
            </a:fld>
            <a:endParaRPr lang="zh-TW" altLang="en-US"/>
          </a:p>
        </p:txBody>
      </p:sp>
    </p:spTree>
    <p:extLst>
      <p:ext uri="{BB962C8B-B14F-4D97-AF65-F5344CB8AC3E}">
        <p14:creationId xmlns:p14="http://schemas.microsoft.com/office/powerpoint/2010/main" val="670546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80AC8D0-410C-49F2-A62E-896CFC51615C}" type="datetimeFigureOut">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A265D1-1C7F-4998-AE5B-52BFACBBC099}" type="slidenum">
              <a:rPr lang="zh-TW" altLang="en-US" smtClean="0"/>
              <a:t>‹#›</a:t>
            </a:fld>
            <a:endParaRPr lang="zh-TW" altLang="en-US"/>
          </a:p>
        </p:txBody>
      </p:sp>
    </p:spTree>
    <p:extLst>
      <p:ext uri="{BB962C8B-B14F-4D97-AF65-F5344CB8AC3E}">
        <p14:creationId xmlns:p14="http://schemas.microsoft.com/office/powerpoint/2010/main" val="1317693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80AC8D0-410C-49F2-A62E-896CFC51615C}" type="datetimeFigureOut">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A265D1-1C7F-4998-AE5B-52BFACBBC099}" type="slidenum">
              <a:rPr lang="zh-TW" altLang="en-US" smtClean="0"/>
              <a:t>‹#›</a:t>
            </a:fld>
            <a:endParaRPr lang="zh-TW" altLang="en-US"/>
          </a:p>
        </p:txBody>
      </p:sp>
    </p:spTree>
    <p:extLst>
      <p:ext uri="{BB962C8B-B14F-4D97-AF65-F5344CB8AC3E}">
        <p14:creationId xmlns:p14="http://schemas.microsoft.com/office/powerpoint/2010/main" val="416479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80AC8D0-410C-49F2-A62E-896CFC51615C}" type="datetimeFigureOut">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A265D1-1C7F-4998-AE5B-52BFACBBC099}" type="slidenum">
              <a:rPr lang="zh-TW" altLang="en-US" smtClean="0"/>
              <a:t>‹#›</a:t>
            </a:fld>
            <a:endParaRPr lang="zh-TW" altLang="en-US"/>
          </a:p>
        </p:txBody>
      </p:sp>
    </p:spTree>
    <p:extLst>
      <p:ext uri="{BB962C8B-B14F-4D97-AF65-F5344CB8AC3E}">
        <p14:creationId xmlns:p14="http://schemas.microsoft.com/office/powerpoint/2010/main" val="377663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80AC8D0-410C-49F2-A62E-896CFC51615C}" type="datetimeFigureOut">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A265D1-1C7F-4998-AE5B-52BFACBBC099}" type="slidenum">
              <a:rPr lang="zh-TW" altLang="en-US" smtClean="0"/>
              <a:t>‹#›</a:t>
            </a:fld>
            <a:endParaRPr lang="zh-TW" altLang="en-US"/>
          </a:p>
        </p:txBody>
      </p:sp>
    </p:spTree>
    <p:extLst>
      <p:ext uri="{BB962C8B-B14F-4D97-AF65-F5344CB8AC3E}">
        <p14:creationId xmlns:p14="http://schemas.microsoft.com/office/powerpoint/2010/main" val="338277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680AC8D0-410C-49F2-A62E-896CFC51615C}" type="datetimeFigureOut">
              <a:rPr lang="zh-TW" altLang="en-US" smtClean="0"/>
              <a:t>2014/12/17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DA265D1-1C7F-4998-AE5B-52BFACBBC099}" type="slidenum">
              <a:rPr lang="zh-TW" altLang="en-US" smtClean="0"/>
              <a:t>‹#›</a:t>
            </a:fld>
            <a:endParaRPr lang="zh-TW" altLang="en-US"/>
          </a:p>
        </p:txBody>
      </p:sp>
    </p:spTree>
    <p:extLst>
      <p:ext uri="{BB962C8B-B14F-4D97-AF65-F5344CB8AC3E}">
        <p14:creationId xmlns:p14="http://schemas.microsoft.com/office/powerpoint/2010/main" val="308759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80AC8D0-410C-49F2-A62E-896CFC51615C}" type="datetimeFigureOut">
              <a:rPr lang="zh-TW" altLang="en-US" smtClean="0"/>
              <a:t>2014/12/17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DA265D1-1C7F-4998-AE5B-52BFACBBC099}" type="slidenum">
              <a:rPr lang="zh-TW" altLang="en-US" smtClean="0"/>
              <a:t>‹#›</a:t>
            </a:fld>
            <a:endParaRPr lang="zh-TW" altLang="en-US"/>
          </a:p>
        </p:txBody>
      </p:sp>
    </p:spTree>
    <p:extLst>
      <p:ext uri="{BB962C8B-B14F-4D97-AF65-F5344CB8AC3E}">
        <p14:creationId xmlns:p14="http://schemas.microsoft.com/office/powerpoint/2010/main" val="312383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80AC8D0-410C-49F2-A62E-896CFC51615C}" type="datetimeFigureOut">
              <a:rPr lang="zh-TW" altLang="en-US" smtClean="0"/>
              <a:t>2014/12/17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DA265D1-1C7F-4998-AE5B-52BFACBBC099}" type="slidenum">
              <a:rPr lang="zh-TW" altLang="en-US" smtClean="0"/>
              <a:t>‹#›</a:t>
            </a:fld>
            <a:endParaRPr lang="zh-TW" altLang="en-US"/>
          </a:p>
        </p:txBody>
      </p:sp>
    </p:spTree>
    <p:extLst>
      <p:ext uri="{BB962C8B-B14F-4D97-AF65-F5344CB8AC3E}">
        <p14:creationId xmlns:p14="http://schemas.microsoft.com/office/powerpoint/2010/main" val="379066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AC8D0-410C-49F2-A62E-896CFC51615C}" type="datetimeFigureOut">
              <a:rPr lang="zh-TW" altLang="en-US" smtClean="0"/>
              <a:t>2014/12/17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DA265D1-1C7F-4998-AE5B-52BFACBBC099}" type="slidenum">
              <a:rPr lang="zh-TW" altLang="en-US" smtClean="0"/>
              <a:t>‹#›</a:t>
            </a:fld>
            <a:endParaRPr lang="zh-TW" altLang="en-US"/>
          </a:p>
        </p:txBody>
      </p:sp>
    </p:spTree>
    <p:extLst>
      <p:ext uri="{BB962C8B-B14F-4D97-AF65-F5344CB8AC3E}">
        <p14:creationId xmlns:p14="http://schemas.microsoft.com/office/powerpoint/2010/main" val="190169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80AC8D0-410C-49F2-A62E-896CFC51615C}" type="datetimeFigureOut">
              <a:rPr lang="zh-TW" altLang="en-US" smtClean="0"/>
              <a:t>2014/12/17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DA265D1-1C7F-4998-AE5B-52BFACBBC099}" type="slidenum">
              <a:rPr lang="zh-TW" altLang="en-US" smtClean="0"/>
              <a:t>‹#›</a:t>
            </a:fld>
            <a:endParaRPr lang="zh-TW" altLang="en-US"/>
          </a:p>
        </p:txBody>
      </p:sp>
    </p:spTree>
    <p:extLst>
      <p:ext uri="{BB962C8B-B14F-4D97-AF65-F5344CB8AC3E}">
        <p14:creationId xmlns:p14="http://schemas.microsoft.com/office/powerpoint/2010/main" val="7374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80AC8D0-410C-49F2-A62E-896CFC51615C}" type="datetimeFigureOut">
              <a:rPr lang="zh-TW" altLang="en-US" smtClean="0"/>
              <a:t>2014/12/17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DA265D1-1C7F-4998-AE5B-52BFACBBC099}" type="slidenum">
              <a:rPr lang="zh-TW" altLang="en-US" smtClean="0"/>
              <a:t>‹#›</a:t>
            </a:fld>
            <a:endParaRPr lang="zh-TW" altLang="en-US"/>
          </a:p>
        </p:txBody>
      </p:sp>
    </p:spTree>
    <p:extLst>
      <p:ext uri="{BB962C8B-B14F-4D97-AF65-F5344CB8AC3E}">
        <p14:creationId xmlns:p14="http://schemas.microsoft.com/office/powerpoint/2010/main" val="535967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0AC8D0-410C-49F2-A62E-896CFC51615C}" type="datetimeFigureOut">
              <a:rPr lang="zh-TW" altLang="en-US" smtClean="0"/>
              <a:t>2014/12/17</a:t>
            </a:fld>
            <a:endParaRPr lang="zh-TW"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DA265D1-1C7F-4998-AE5B-52BFACBBC099}" type="slidenum">
              <a:rPr lang="zh-TW" altLang="en-US" smtClean="0"/>
              <a:t>‹#›</a:t>
            </a:fld>
            <a:endParaRPr lang="zh-TW" altLang="en-US"/>
          </a:p>
        </p:txBody>
      </p:sp>
    </p:spTree>
    <p:extLst>
      <p:ext uri="{BB962C8B-B14F-4D97-AF65-F5344CB8AC3E}">
        <p14:creationId xmlns:p14="http://schemas.microsoft.com/office/powerpoint/2010/main" val="2938244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32597" y="2404531"/>
            <a:ext cx="9115876" cy="1646302"/>
          </a:xfrm>
        </p:spPr>
        <p:txBody>
          <a:bodyPr/>
          <a:lstStyle/>
          <a:p>
            <a:pPr algn="ctr"/>
            <a:r>
              <a:rPr lang="zh-TW" altLang="en-US" dirty="0">
                <a:ea typeface="標楷體" panose="03000509000000000000" pitchFamily="65" charset="-120"/>
              </a:rPr>
              <a:t>雲端監控長者運動量的原型</a:t>
            </a:r>
            <a:r>
              <a:rPr lang="zh-TW" altLang="en-US" dirty="0" smtClean="0">
                <a:ea typeface="標楷體" panose="03000509000000000000" pitchFamily="65" charset="-120"/>
              </a:rPr>
              <a:t>機</a:t>
            </a:r>
            <a:endParaRPr lang="zh-TW" altLang="en-US" dirty="0"/>
          </a:p>
        </p:txBody>
      </p:sp>
      <p:sp>
        <p:nvSpPr>
          <p:cNvPr id="3" name="副標題 2"/>
          <p:cNvSpPr>
            <a:spLocks noGrp="1"/>
          </p:cNvSpPr>
          <p:nvPr>
            <p:ph type="subTitle" idx="1"/>
          </p:nvPr>
        </p:nvSpPr>
        <p:spPr>
          <a:xfrm>
            <a:off x="1507067" y="4504058"/>
            <a:ext cx="7766936" cy="1096899"/>
          </a:xfrm>
        </p:spPr>
        <p:txBody>
          <a:bodyPr>
            <a:normAutofit/>
          </a:bodyPr>
          <a:lstStyle/>
          <a:p>
            <a:pPr algn="ctr"/>
            <a:r>
              <a:rPr lang="zh-TW" altLang="en-US" dirty="0" smtClean="0"/>
              <a:t>組員：廖國志、莊程翔、</a:t>
            </a:r>
            <a:r>
              <a:rPr lang="zh-TW" altLang="en-US" dirty="0" smtClean="0"/>
              <a:t>蔡友仁、</a:t>
            </a:r>
            <a:r>
              <a:rPr lang="zh-TW" altLang="en-US" dirty="0" smtClean="0"/>
              <a:t>陳</a:t>
            </a:r>
            <a:r>
              <a:rPr lang="zh-TW" altLang="en-US" dirty="0"/>
              <a:t>研毓 	</a:t>
            </a:r>
          </a:p>
          <a:p>
            <a:endParaRPr lang="zh-TW" altLang="en-US" dirty="0"/>
          </a:p>
        </p:txBody>
      </p:sp>
    </p:spTree>
    <p:extLst>
      <p:ext uri="{BB962C8B-B14F-4D97-AF65-F5344CB8AC3E}">
        <p14:creationId xmlns:p14="http://schemas.microsoft.com/office/powerpoint/2010/main" val="3084241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7821" y="259742"/>
            <a:ext cx="8596668" cy="1320800"/>
          </a:xfrm>
        </p:spPr>
        <p:txBody>
          <a:bodyPr/>
          <a:lstStyle/>
          <a:p>
            <a:pPr algn="ctr"/>
            <a:r>
              <a:rPr lang="zh-TW" altLang="en-US" dirty="0" smtClean="0"/>
              <a:t>程式簡介</a:t>
            </a:r>
            <a:endParaRPr lang="zh-TW" altLang="en-US" dirty="0"/>
          </a:p>
        </p:txBody>
      </p:sp>
      <p:sp>
        <p:nvSpPr>
          <p:cNvPr id="5" name="內容版面配置區 4"/>
          <p:cNvSpPr>
            <a:spLocks noGrp="1"/>
          </p:cNvSpPr>
          <p:nvPr>
            <p:ph idx="1"/>
          </p:nvPr>
        </p:nvSpPr>
        <p:spPr>
          <a:xfrm>
            <a:off x="677334" y="2160589"/>
            <a:ext cx="8596668" cy="3890354"/>
          </a:xfrm>
        </p:spPr>
        <p:txBody>
          <a:bodyPr>
            <a:normAutofit fontScale="62500" lnSpcReduction="20000"/>
          </a:bodyPr>
          <a:lstStyle/>
          <a:p>
            <a:r>
              <a:rPr lang="en-US" altLang="zh-TW" dirty="0"/>
              <a:t>#define SLAVE_SELECT_SET(</a:t>
            </a:r>
            <a:r>
              <a:rPr lang="en-US" altLang="zh-TW" dirty="0" err="1"/>
              <a:t>SD_SS,RFID_SS,WiFi_Shield_SS</a:t>
            </a:r>
            <a:r>
              <a:rPr lang="en-US" altLang="zh-TW" dirty="0"/>
              <a:t>) {</a:t>
            </a:r>
            <a:r>
              <a:rPr lang="en-US" altLang="zh-TW" dirty="0" err="1"/>
              <a:t>pinMode</a:t>
            </a:r>
            <a:r>
              <a:rPr lang="en-US" altLang="zh-TW" dirty="0"/>
              <a:t>(4, OUTPUT);</a:t>
            </a:r>
            <a:r>
              <a:rPr lang="en-US" altLang="zh-TW" dirty="0" err="1"/>
              <a:t>digitalWrite</a:t>
            </a:r>
            <a:r>
              <a:rPr lang="en-US" altLang="zh-TW" dirty="0"/>
              <a:t>(4, SD_SS);</a:t>
            </a:r>
            <a:r>
              <a:rPr lang="en-US" altLang="zh-TW" dirty="0" err="1"/>
              <a:t>pinMode</a:t>
            </a:r>
            <a:r>
              <a:rPr lang="en-US" altLang="zh-TW" dirty="0"/>
              <a:t>(6, OUTPUT);</a:t>
            </a:r>
            <a:r>
              <a:rPr lang="en-US" altLang="zh-TW" dirty="0" err="1"/>
              <a:t>digitalWrite</a:t>
            </a:r>
            <a:r>
              <a:rPr lang="en-US" altLang="zh-TW" dirty="0"/>
              <a:t>(6, RFID_SS);</a:t>
            </a:r>
            <a:r>
              <a:rPr lang="en-US" altLang="zh-TW" dirty="0" err="1"/>
              <a:t>pinMode</a:t>
            </a:r>
            <a:r>
              <a:rPr lang="en-US" altLang="zh-TW" dirty="0"/>
              <a:t>(10, OUTPUT);</a:t>
            </a:r>
            <a:r>
              <a:rPr lang="en-US" altLang="zh-TW" dirty="0" err="1"/>
              <a:t>digitalWrite</a:t>
            </a:r>
            <a:r>
              <a:rPr lang="en-US" altLang="zh-TW" dirty="0"/>
              <a:t>(10, </a:t>
            </a:r>
            <a:r>
              <a:rPr lang="en-US" altLang="zh-TW" dirty="0" err="1"/>
              <a:t>WiFi_Shield_SS</a:t>
            </a:r>
            <a:r>
              <a:rPr lang="en-US" altLang="zh-TW" dirty="0"/>
              <a:t>);}</a:t>
            </a:r>
          </a:p>
          <a:p>
            <a:r>
              <a:rPr lang="en-US" altLang="zh-TW" dirty="0"/>
              <a:t>delay(500);</a:t>
            </a:r>
          </a:p>
          <a:p>
            <a:r>
              <a:rPr lang="en-US" altLang="zh-TW" dirty="0" smtClean="0"/>
              <a:t>mfrc522.PCD_Init</a:t>
            </a:r>
            <a:r>
              <a:rPr lang="en-US" altLang="zh-TW" dirty="0"/>
              <a:t>(); // </a:t>
            </a:r>
            <a:r>
              <a:rPr lang="en-US" altLang="zh-TW" dirty="0" err="1"/>
              <a:t>Init</a:t>
            </a:r>
            <a:r>
              <a:rPr lang="en-US" altLang="zh-TW" dirty="0"/>
              <a:t> MFRC522 </a:t>
            </a:r>
            <a:r>
              <a:rPr lang="en-US" altLang="zh-TW" dirty="0" smtClean="0"/>
              <a:t>card</a:t>
            </a:r>
          </a:p>
          <a:p>
            <a:r>
              <a:rPr lang="en-US" altLang="zh-TW" dirty="0"/>
              <a:t> // Prepare the key (used both as key A and as key B)</a:t>
            </a:r>
          </a:p>
          <a:p>
            <a:r>
              <a:rPr lang="en-US" altLang="zh-TW" dirty="0"/>
              <a:t>  // using </a:t>
            </a:r>
            <a:r>
              <a:rPr lang="en-US" altLang="zh-TW" dirty="0" err="1"/>
              <a:t>FFFFFFFFFFFFh</a:t>
            </a:r>
            <a:r>
              <a:rPr lang="en-US" altLang="zh-TW" dirty="0"/>
              <a:t> which is the default at chip delivery from the factory</a:t>
            </a:r>
          </a:p>
          <a:p>
            <a:r>
              <a:rPr lang="en-US" altLang="zh-TW" dirty="0"/>
              <a:t>  for (byte </a:t>
            </a:r>
            <a:r>
              <a:rPr lang="en-US" altLang="zh-TW" dirty="0" err="1"/>
              <a:t>i</a:t>
            </a:r>
            <a:r>
              <a:rPr lang="en-US" altLang="zh-TW" dirty="0"/>
              <a:t> = 0; </a:t>
            </a:r>
            <a:r>
              <a:rPr lang="en-US" altLang="zh-TW" dirty="0" err="1"/>
              <a:t>i</a:t>
            </a:r>
            <a:r>
              <a:rPr lang="en-US" altLang="zh-TW" dirty="0"/>
              <a:t> &lt; 6; </a:t>
            </a:r>
            <a:r>
              <a:rPr lang="en-US" altLang="zh-TW" dirty="0" err="1"/>
              <a:t>i</a:t>
            </a:r>
            <a:r>
              <a:rPr lang="en-US" altLang="zh-TW" dirty="0"/>
              <a:t>++) {</a:t>
            </a:r>
          </a:p>
          <a:p>
            <a:r>
              <a:rPr lang="en-US" altLang="zh-TW" dirty="0"/>
              <a:t>    </a:t>
            </a:r>
            <a:r>
              <a:rPr lang="en-US" altLang="zh-TW" dirty="0" err="1"/>
              <a:t>key.keyByte</a:t>
            </a:r>
            <a:r>
              <a:rPr lang="en-US" altLang="zh-TW" dirty="0"/>
              <a:t>[</a:t>
            </a:r>
            <a:r>
              <a:rPr lang="en-US" altLang="zh-TW" dirty="0" err="1"/>
              <a:t>i</a:t>
            </a:r>
            <a:r>
              <a:rPr lang="en-US" altLang="zh-TW" dirty="0"/>
              <a:t>] = 0xFF;</a:t>
            </a:r>
          </a:p>
          <a:p>
            <a:r>
              <a:rPr lang="en-US" altLang="zh-TW" dirty="0"/>
              <a:t>  </a:t>
            </a:r>
            <a:r>
              <a:rPr lang="en-US" altLang="zh-TW" dirty="0" smtClean="0"/>
              <a:t>}</a:t>
            </a:r>
            <a:endParaRPr lang="en-US" altLang="zh-TW" dirty="0"/>
          </a:p>
          <a:p>
            <a:r>
              <a:rPr lang="en-US" altLang="zh-TW" dirty="0"/>
              <a:t>  </a:t>
            </a:r>
            <a:r>
              <a:rPr lang="en-US" altLang="zh-TW" dirty="0" err="1"/>
              <a:t>Serial.println</a:t>
            </a:r>
            <a:r>
              <a:rPr lang="en-US" altLang="zh-TW" dirty="0"/>
              <a:t>("Scan a MIFARE Classic PICC to demonstrate read and write.");</a:t>
            </a:r>
          </a:p>
          <a:p>
            <a:r>
              <a:rPr lang="en-US" altLang="zh-TW" dirty="0"/>
              <a:t>  </a:t>
            </a:r>
            <a:r>
              <a:rPr lang="en-US" altLang="zh-TW" dirty="0" err="1"/>
              <a:t>Serial.print</a:t>
            </a:r>
            <a:r>
              <a:rPr lang="en-US" altLang="zh-TW" dirty="0"/>
              <a:t>("Using key (for A and B):");</a:t>
            </a:r>
          </a:p>
          <a:p>
            <a:r>
              <a:rPr lang="en-US" altLang="zh-TW" dirty="0"/>
              <a:t>  </a:t>
            </a:r>
            <a:r>
              <a:rPr lang="en-US" altLang="zh-TW" dirty="0" err="1"/>
              <a:t>dump_byte_array</a:t>
            </a:r>
            <a:r>
              <a:rPr lang="en-US" altLang="zh-TW" dirty="0"/>
              <a:t>(</a:t>
            </a:r>
            <a:r>
              <a:rPr lang="en-US" altLang="zh-TW" dirty="0" err="1"/>
              <a:t>key.keyByte</a:t>
            </a:r>
            <a:r>
              <a:rPr lang="en-US" altLang="zh-TW" dirty="0"/>
              <a:t>, MFRC522::MF_KEY_SIZE);</a:t>
            </a:r>
          </a:p>
          <a:p>
            <a:r>
              <a:rPr lang="en-US" altLang="zh-TW" dirty="0"/>
              <a:t>  </a:t>
            </a:r>
            <a:r>
              <a:rPr lang="en-US" altLang="zh-TW" dirty="0" err="1"/>
              <a:t>Serial.println</a:t>
            </a:r>
            <a:r>
              <a:rPr lang="en-US" altLang="zh-TW" dirty="0"/>
              <a:t>();</a:t>
            </a:r>
          </a:p>
          <a:p>
            <a:endParaRPr lang="en-US" altLang="zh-TW" dirty="0"/>
          </a:p>
          <a:p>
            <a:r>
              <a:rPr lang="en-US" altLang="zh-TW" dirty="0"/>
              <a:t>  </a:t>
            </a:r>
            <a:r>
              <a:rPr lang="en-US" altLang="zh-TW" dirty="0" err="1"/>
              <a:t>Serial.println</a:t>
            </a:r>
            <a:r>
              <a:rPr lang="en-US" altLang="zh-TW" dirty="0"/>
              <a:t>("BEWARE: Data will be written to the PICC, in sector #1");</a:t>
            </a:r>
          </a:p>
          <a:p>
            <a:endParaRPr lang="en-US" altLang="zh-TW" dirty="0"/>
          </a:p>
          <a:p>
            <a:pPr marL="0" indent="0">
              <a:buNone/>
            </a:pPr>
            <a:endParaRPr lang="zh-TW" altLang="en-US" dirty="0"/>
          </a:p>
        </p:txBody>
      </p:sp>
      <p:sp>
        <p:nvSpPr>
          <p:cNvPr id="6" name="矩形 5"/>
          <p:cNvSpPr/>
          <p:nvPr/>
        </p:nvSpPr>
        <p:spPr>
          <a:xfrm>
            <a:off x="1848155" y="1580542"/>
            <a:ext cx="6096000" cy="369332"/>
          </a:xfrm>
          <a:prstGeom prst="rect">
            <a:avLst/>
          </a:prstGeom>
        </p:spPr>
        <p:txBody>
          <a:bodyPr>
            <a:spAutoFit/>
          </a:bodyPr>
          <a:lstStyle/>
          <a:p>
            <a:pPr algn="ctr"/>
            <a:r>
              <a:rPr lang="en-US" altLang="zh-TW" dirty="0" smtClean="0"/>
              <a:t>RFID</a:t>
            </a:r>
            <a:endParaRPr lang="zh-TW" altLang="en-US" dirty="0"/>
          </a:p>
        </p:txBody>
      </p:sp>
    </p:spTree>
    <p:extLst>
      <p:ext uri="{BB962C8B-B14F-4D97-AF65-F5344CB8AC3E}">
        <p14:creationId xmlns:p14="http://schemas.microsoft.com/office/powerpoint/2010/main" val="4280135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7538" y="498370"/>
            <a:ext cx="7853238" cy="2862322"/>
          </a:xfrm>
          <a:prstGeom prst="rect">
            <a:avLst/>
          </a:prstGeom>
        </p:spPr>
        <p:txBody>
          <a:bodyPr wrap="square">
            <a:spAutoFit/>
          </a:bodyPr>
          <a:lstStyle/>
          <a:p>
            <a:r>
              <a:rPr lang="en-US" altLang="zh-TW" dirty="0" smtClean="0"/>
              <a:t>//</a:t>
            </a:r>
            <a:r>
              <a:rPr lang="zh-TW" altLang="en-US" dirty="0" smtClean="0"/>
              <a:t>使用</a:t>
            </a:r>
            <a:r>
              <a:rPr lang="en-US" altLang="zh-TW" dirty="0" smtClean="0"/>
              <a:t>Key A</a:t>
            </a:r>
          </a:p>
          <a:p>
            <a:r>
              <a:rPr lang="en-US" altLang="zh-TW" dirty="0" smtClean="0"/>
              <a:t>status =mfrc522.PCD_Authenticate(MFRC522</a:t>
            </a:r>
            <a:r>
              <a:rPr lang="en-US" altLang="zh-TW" dirty="0"/>
              <a:t>::PICC_CMD_MF_AUTH_KEY_A, </a:t>
            </a:r>
            <a:r>
              <a:rPr lang="en-US" altLang="zh-TW" dirty="0" err="1"/>
              <a:t>trailerBlock</a:t>
            </a:r>
            <a:r>
              <a:rPr lang="en-US" altLang="zh-TW" dirty="0"/>
              <a:t>, &amp;key, &amp;(mfrc522.uid</a:t>
            </a:r>
            <a:r>
              <a:rPr lang="en-US" altLang="zh-TW" dirty="0" smtClean="0"/>
              <a:t>));</a:t>
            </a:r>
          </a:p>
          <a:p>
            <a:endParaRPr lang="en-US" altLang="zh-TW" dirty="0"/>
          </a:p>
          <a:p>
            <a:r>
              <a:rPr lang="en-US" altLang="zh-TW" dirty="0"/>
              <a:t>// </a:t>
            </a:r>
            <a:r>
              <a:rPr lang="zh-TW" altLang="en-US" dirty="0" smtClean="0"/>
              <a:t>讀取</a:t>
            </a:r>
            <a:r>
              <a:rPr lang="en-US" altLang="zh-TW" dirty="0" smtClean="0"/>
              <a:t>RFID</a:t>
            </a:r>
            <a:r>
              <a:rPr lang="zh-TW" altLang="en-US" dirty="0" smtClean="0"/>
              <a:t>卡</a:t>
            </a:r>
            <a:endParaRPr lang="en-US" altLang="zh-TW" dirty="0"/>
          </a:p>
          <a:p>
            <a:r>
              <a:rPr lang="en-US" altLang="zh-TW" dirty="0" smtClean="0"/>
              <a:t>status </a:t>
            </a:r>
            <a:r>
              <a:rPr lang="en-US" altLang="zh-TW" dirty="0"/>
              <a:t>= mfrc522.MIFARE_Read(</a:t>
            </a:r>
            <a:r>
              <a:rPr lang="en-US" altLang="zh-TW" dirty="0" err="1"/>
              <a:t>blockAddr</a:t>
            </a:r>
            <a:r>
              <a:rPr lang="en-US" altLang="zh-TW" dirty="0"/>
              <a:t>, buffer, &amp;size);</a:t>
            </a:r>
          </a:p>
          <a:p>
            <a:endParaRPr lang="en-US" altLang="zh-TW" dirty="0"/>
          </a:p>
          <a:p>
            <a:endParaRPr lang="en-US" altLang="zh-TW" dirty="0" smtClean="0"/>
          </a:p>
          <a:p>
            <a:endParaRPr lang="en-US" altLang="zh-TW" dirty="0"/>
          </a:p>
          <a:p>
            <a:endParaRPr lang="zh-TW" altLang="en-US" dirty="0"/>
          </a:p>
        </p:txBody>
      </p:sp>
    </p:spTree>
    <p:extLst>
      <p:ext uri="{BB962C8B-B14F-4D97-AF65-F5344CB8AC3E}">
        <p14:creationId xmlns:p14="http://schemas.microsoft.com/office/powerpoint/2010/main" val="3855654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56522" y="652007"/>
            <a:ext cx="6199367" cy="2862322"/>
          </a:xfrm>
          <a:prstGeom prst="rect">
            <a:avLst/>
          </a:prstGeom>
        </p:spPr>
        <p:txBody>
          <a:bodyPr wrap="square">
            <a:spAutoFit/>
          </a:bodyPr>
          <a:lstStyle/>
          <a:p>
            <a:r>
              <a:rPr lang="zh-TW" altLang="en-US" dirty="0" smtClean="0"/>
              <a:t>while ( iStatus != WL_CONNECTED) { </a:t>
            </a:r>
          </a:p>
          <a:p>
            <a:r>
              <a:rPr lang="zh-TW" altLang="en-US" dirty="0" smtClean="0"/>
              <a:t>    Serial.println("Connecting to network...");</a:t>
            </a:r>
          </a:p>
          <a:p>
            <a:r>
              <a:rPr lang="zh-TW" altLang="en-US" dirty="0" smtClean="0"/>
              <a:t>    Serial.print("SSID: ");</a:t>
            </a:r>
          </a:p>
          <a:p>
            <a:r>
              <a:rPr lang="zh-TW" altLang="en-US" dirty="0" smtClean="0"/>
              <a:t>    Serial.println(ssid);</a:t>
            </a:r>
          </a:p>
          <a:p>
            <a:r>
              <a:rPr lang="zh-TW" altLang="en-US" dirty="0" smtClean="0"/>
              <a:t>    delay(1000);</a:t>
            </a:r>
          </a:p>
          <a:p>
            <a:r>
              <a:rPr lang="zh-TW" altLang="en-US" dirty="0" smtClean="0"/>
              <a:t>    iStatus = WiFi.begin(ssid, pass);  // connect</a:t>
            </a:r>
          </a:p>
          <a:p>
            <a:r>
              <a:rPr lang="zh-TW" altLang="en-US" dirty="0" smtClean="0"/>
              <a:t>  }  </a:t>
            </a:r>
          </a:p>
          <a:p>
            <a:r>
              <a:rPr lang="zh-TW" altLang="en-US" dirty="0" smtClean="0"/>
              <a:t>  Serial.print("Connected successfully. IP address:");</a:t>
            </a:r>
          </a:p>
          <a:p>
            <a:r>
              <a:rPr lang="zh-TW" altLang="en-US" dirty="0" smtClean="0"/>
              <a:t>  IPAddress myAddress = WiFi.localIP();</a:t>
            </a:r>
          </a:p>
          <a:p>
            <a:r>
              <a:rPr lang="zh-TW" altLang="en-US" dirty="0" smtClean="0"/>
              <a:t>  Serial.println(myAddress); </a:t>
            </a:r>
            <a:endParaRPr lang="zh-TW" altLang="en-US" dirty="0"/>
          </a:p>
        </p:txBody>
      </p:sp>
      <p:sp>
        <p:nvSpPr>
          <p:cNvPr id="3" name="矩形 2"/>
          <p:cNvSpPr/>
          <p:nvPr/>
        </p:nvSpPr>
        <p:spPr>
          <a:xfrm>
            <a:off x="1656522" y="3600497"/>
            <a:ext cx="6525370" cy="3139321"/>
          </a:xfrm>
          <a:prstGeom prst="rect">
            <a:avLst/>
          </a:prstGeom>
        </p:spPr>
        <p:txBody>
          <a:bodyPr wrap="square">
            <a:spAutoFit/>
          </a:bodyPr>
          <a:lstStyle/>
          <a:p>
            <a:r>
              <a:rPr lang="zh-TW" altLang="en-US" dirty="0"/>
              <a:t>void fnSendRequest(){</a:t>
            </a:r>
          </a:p>
          <a:p>
            <a:r>
              <a:rPr lang="zh-TW" altLang="en-US" dirty="0"/>
              <a:t>  Serial.println("In fnSendRequest"); </a:t>
            </a:r>
          </a:p>
          <a:p>
            <a:r>
              <a:rPr lang="zh-TW" altLang="en-US" dirty="0"/>
              <a:t>  if (client.connect(szServername, 5566)) {</a:t>
            </a:r>
          </a:p>
          <a:p>
            <a:r>
              <a:rPr lang="zh-TW" altLang="en-US" dirty="0"/>
              <a:t>    Serial.println("connected")</a:t>
            </a:r>
            <a:r>
              <a:rPr lang="zh-TW" altLang="en-US" dirty="0" smtClean="0"/>
              <a:t>;</a:t>
            </a:r>
            <a:endParaRPr lang="zh-TW" altLang="en-US" dirty="0"/>
          </a:p>
          <a:p>
            <a:r>
              <a:rPr lang="zh-TW" altLang="en-US" dirty="0"/>
              <a:t>    // Send a HTTP request:</a:t>
            </a:r>
          </a:p>
          <a:p>
            <a:r>
              <a:rPr lang="zh-TW" altLang="en-US" dirty="0"/>
              <a:t>    client.println("GET /UPDATA.php?ID=1&amp;RPM</a:t>
            </a:r>
            <a:r>
              <a:rPr lang="zh-TW" altLang="en-US" dirty="0" smtClean="0"/>
              <a:t>=</a:t>
            </a:r>
            <a:r>
              <a:rPr lang="en-US" altLang="zh-TW" dirty="0" smtClean="0"/>
              <a:t>“+</a:t>
            </a:r>
            <a:r>
              <a:rPr lang="en-US" altLang="zh-TW" dirty="0" err="1" smtClean="0"/>
              <a:t>countA</a:t>
            </a:r>
            <a:r>
              <a:rPr lang="en-US" altLang="zh-TW" dirty="0" smtClean="0"/>
              <a:t>+”</a:t>
            </a:r>
            <a:r>
              <a:rPr lang="zh-TW" altLang="en-US" dirty="0" smtClean="0"/>
              <a:t>&amp;GPS</a:t>
            </a:r>
            <a:r>
              <a:rPr lang="zh-TW" altLang="en-US" dirty="0"/>
              <a:t>=123456 HTTP/1.1");</a:t>
            </a:r>
          </a:p>
          <a:p>
            <a:r>
              <a:rPr lang="zh-TW" altLang="en-US" dirty="0"/>
              <a:t>    client.println("Host: www.google.com");</a:t>
            </a:r>
          </a:p>
          <a:p>
            <a:r>
              <a:rPr lang="zh-TW" altLang="en-US" dirty="0"/>
              <a:t>    client.println();</a:t>
            </a:r>
          </a:p>
          <a:p>
            <a:r>
              <a:rPr lang="zh-TW" altLang="en-US" dirty="0"/>
              <a:t>  </a:t>
            </a:r>
            <a:r>
              <a:rPr lang="zh-TW" altLang="en-US" dirty="0" smtClean="0"/>
              <a:t>}}</a:t>
            </a:r>
            <a:endParaRPr lang="zh-TW" altLang="en-US" dirty="0"/>
          </a:p>
        </p:txBody>
      </p:sp>
      <p:sp>
        <p:nvSpPr>
          <p:cNvPr id="4" name="矩形 3"/>
          <p:cNvSpPr/>
          <p:nvPr/>
        </p:nvSpPr>
        <p:spPr>
          <a:xfrm>
            <a:off x="1656522" y="164702"/>
            <a:ext cx="6096000" cy="369332"/>
          </a:xfrm>
          <a:prstGeom prst="rect">
            <a:avLst/>
          </a:prstGeom>
        </p:spPr>
        <p:txBody>
          <a:bodyPr>
            <a:spAutoFit/>
          </a:bodyPr>
          <a:lstStyle/>
          <a:p>
            <a:pPr algn="ctr"/>
            <a:r>
              <a:rPr lang="zh-TW" altLang="en-US" dirty="0" smtClean="0"/>
              <a:t>上傳伺服器</a:t>
            </a:r>
            <a:endParaRPr lang="zh-TW" altLang="en-US" dirty="0"/>
          </a:p>
        </p:txBody>
      </p:sp>
    </p:spTree>
    <p:extLst>
      <p:ext uri="{BB962C8B-B14F-4D97-AF65-F5344CB8AC3E}">
        <p14:creationId xmlns:p14="http://schemas.microsoft.com/office/powerpoint/2010/main" val="2825817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07881" y="567168"/>
            <a:ext cx="8139485" cy="4801314"/>
          </a:xfrm>
          <a:prstGeom prst="rect">
            <a:avLst/>
          </a:prstGeom>
        </p:spPr>
        <p:txBody>
          <a:bodyPr wrap="square">
            <a:spAutoFit/>
          </a:bodyPr>
          <a:lstStyle/>
          <a:p>
            <a:r>
              <a:rPr lang="en-US" altLang="zh-TW" dirty="0" err="1"/>
              <a:t>int</a:t>
            </a:r>
            <a:r>
              <a:rPr lang="en-US" altLang="zh-TW" dirty="0"/>
              <a:t> </a:t>
            </a:r>
            <a:r>
              <a:rPr lang="en-US" altLang="zh-TW" dirty="0" err="1"/>
              <a:t>base_count</a:t>
            </a:r>
            <a:r>
              <a:rPr lang="en-US" altLang="zh-TW" dirty="0"/>
              <a:t> = 0,angle_buffer = 0,delta_angle = 0;</a:t>
            </a:r>
          </a:p>
          <a:p>
            <a:r>
              <a:rPr lang="en-US" altLang="zh-TW" dirty="0"/>
              <a:t>  do{            //</a:t>
            </a:r>
            <a:r>
              <a:rPr lang="zh-TW" altLang="en-US" dirty="0"/>
              <a:t>計算基準腳的角度</a:t>
            </a:r>
          </a:p>
          <a:p>
            <a:r>
              <a:rPr lang="zh-TW" altLang="en-US" dirty="0"/>
              <a:t>    </a:t>
            </a:r>
            <a:r>
              <a:rPr lang="en-US" altLang="zh-TW" dirty="0"/>
              <a:t>delay(50);</a:t>
            </a:r>
          </a:p>
          <a:p>
            <a:r>
              <a:rPr lang="en-US" altLang="zh-TW" dirty="0"/>
              <a:t>    </a:t>
            </a:r>
            <a:r>
              <a:rPr lang="en-US" altLang="zh-TW" dirty="0" err="1"/>
              <a:t>read_angle</a:t>
            </a:r>
            <a:r>
              <a:rPr lang="en-US" altLang="zh-TW" dirty="0"/>
              <a:t>();  //</a:t>
            </a:r>
            <a:r>
              <a:rPr lang="zh-TW" altLang="en-US" dirty="0"/>
              <a:t>讀取角度值</a:t>
            </a:r>
          </a:p>
          <a:p>
            <a:r>
              <a:rPr lang="zh-TW" altLang="en-US" dirty="0"/>
              <a:t>    </a:t>
            </a:r>
            <a:r>
              <a:rPr lang="en-US" altLang="zh-TW" dirty="0" err="1"/>
              <a:t>delta_angle</a:t>
            </a:r>
            <a:r>
              <a:rPr lang="en-US" altLang="zh-TW" dirty="0"/>
              <a:t>=bearing-</a:t>
            </a:r>
            <a:r>
              <a:rPr lang="en-US" altLang="zh-TW" dirty="0" err="1"/>
              <a:t>angle_buffer</a:t>
            </a:r>
            <a:r>
              <a:rPr lang="en-US" altLang="zh-TW" dirty="0"/>
              <a:t>;</a:t>
            </a:r>
          </a:p>
          <a:p>
            <a:r>
              <a:rPr lang="en-US" altLang="zh-TW" dirty="0"/>
              <a:t>    </a:t>
            </a:r>
            <a:r>
              <a:rPr lang="en-US" altLang="zh-TW" dirty="0" err="1"/>
              <a:t>angle_buffer</a:t>
            </a:r>
            <a:r>
              <a:rPr lang="en-US" altLang="zh-TW" dirty="0"/>
              <a:t>=bearing;</a:t>
            </a:r>
          </a:p>
          <a:p>
            <a:r>
              <a:rPr lang="en-US" altLang="zh-TW" dirty="0"/>
              <a:t>    if(abs(</a:t>
            </a:r>
            <a:r>
              <a:rPr lang="en-US" altLang="zh-TW" dirty="0" err="1"/>
              <a:t>delta_angle</a:t>
            </a:r>
            <a:r>
              <a:rPr lang="en-US" altLang="zh-TW" dirty="0"/>
              <a:t>)&lt;5){//</a:t>
            </a:r>
            <a:r>
              <a:rPr lang="zh-TW" altLang="en-US" dirty="0"/>
              <a:t>當變動量小於五度時計數器</a:t>
            </a:r>
            <a:r>
              <a:rPr lang="en-US" altLang="zh-TW" dirty="0"/>
              <a:t>+1</a:t>
            </a:r>
          </a:p>
          <a:p>
            <a:r>
              <a:rPr lang="en-US" altLang="zh-TW" dirty="0"/>
              <a:t>      </a:t>
            </a:r>
            <a:r>
              <a:rPr lang="en-US" altLang="zh-TW" dirty="0" err="1"/>
              <a:t>base_count</a:t>
            </a:r>
            <a:r>
              <a:rPr lang="en-US" altLang="zh-TW" dirty="0"/>
              <a:t>++; </a:t>
            </a:r>
          </a:p>
          <a:p>
            <a:r>
              <a:rPr lang="en-US" altLang="zh-TW" dirty="0"/>
              <a:t>    }</a:t>
            </a:r>
          </a:p>
          <a:p>
            <a:r>
              <a:rPr lang="en-US" altLang="zh-TW" dirty="0"/>
              <a:t>    else{</a:t>
            </a:r>
          </a:p>
          <a:p>
            <a:r>
              <a:rPr lang="en-US" altLang="zh-TW" dirty="0"/>
              <a:t>      </a:t>
            </a:r>
            <a:r>
              <a:rPr lang="en-US" altLang="zh-TW" dirty="0" err="1"/>
              <a:t>base_count</a:t>
            </a:r>
            <a:r>
              <a:rPr lang="en-US" altLang="zh-TW" dirty="0"/>
              <a:t>=0;</a:t>
            </a:r>
          </a:p>
          <a:p>
            <a:r>
              <a:rPr lang="en-US" altLang="zh-TW" dirty="0"/>
              <a:t>      </a:t>
            </a:r>
            <a:r>
              <a:rPr lang="en-US" altLang="zh-TW" dirty="0" err="1"/>
              <a:t>Serial.println</a:t>
            </a:r>
            <a:r>
              <a:rPr lang="en-US" altLang="zh-TW" dirty="0"/>
              <a:t>("NONE");</a:t>
            </a:r>
          </a:p>
          <a:p>
            <a:r>
              <a:rPr lang="en-US" altLang="zh-TW" dirty="0"/>
              <a:t>    } </a:t>
            </a:r>
          </a:p>
          <a:p>
            <a:r>
              <a:rPr lang="en-US" altLang="zh-TW" dirty="0"/>
              <a:t>  }</a:t>
            </a:r>
          </a:p>
          <a:p>
            <a:r>
              <a:rPr lang="en-US" altLang="zh-TW" dirty="0"/>
              <a:t>  while(</a:t>
            </a:r>
            <a:r>
              <a:rPr lang="en-US" altLang="zh-TW" dirty="0" err="1"/>
              <a:t>base_count</a:t>
            </a:r>
            <a:r>
              <a:rPr lang="en-US" altLang="zh-TW" dirty="0"/>
              <a:t>&lt;50);  </a:t>
            </a:r>
          </a:p>
          <a:p>
            <a:r>
              <a:rPr lang="en-US" altLang="zh-TW" dirty="0"/>
              <a:t>  </a:t>
            </a:r>
            <a:r>
              <a:rPr lang="en-US" altLang="zh-TW" dirty="0" err="1"/>
              <a:t>reference_angle</a:t>
            </a:r>
            <a:r>
              <a:rPr lang="en-US" altLang="zh-TW" dirty="0"/>
              <a:t> = bearing;</a:t>
            </a:r>
          </a:p>
          <a:p>
            <a:r>
              <a:rPr lang="en-US" altLang="zh-TW" dirty="0"/>
              <a:t>  return(</a:t>
            </a:r>
            <a:r>
              <a:rPr lang="en-US" altLang="zh-TW" dirty="0" err="1"/>
              <a:t>reference_angle</a:t>
            </a:r>
            <a:r>
              <a:rPr lang="en-US" altLang="zh-TW" dirty="0"/>
              <a:t>);</a:t>
            </a:r>
            <a:endParaRPr lang="zh-TW" altLang="en-US" dirty="0"/>
          </a:p>
        </p:txBody>
      </p:sp>
    </p:spTree>
    <p:extLst>
      <p:ext uri="{BB962C8B-B14F-4D97-AF65-F5344CB8AC3E}">
        <p14:creationId xmlns:p14="http://schemas.microsoft.com/office/powerpoint/2010/main" val="3369755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28084" y="2144291"/>
            <a:ext cx="6096000" cy="2585323"/>
          </a:xfrm>
          <a:prstGeom prst="rect">
            <a:avLst/>
          </a:prstGeom>
        </p:spPr>
        <p:txBody>
          <a:bodyPr>
            <a:spAutoFit/>
          </a:bodyPr>
          <a:lstStyle/>
          <a:p>
            <a:r>
              <a:rPr lang="zh-TW" altLang="en-US" dirty="0"/>
              <a:t> if (digitalRead(InPinA) == LOW &amp;&amp; isPinA == true) {             </a:t>
            </a:r>
          </a:p>
          <a:p>
            <a:r>
              <a:rPr lang="zh-TW" altLang="en-US" dirty="0"/>
              <a:t>    countA++;			                //A機圈數累加     </a:t>
            </a:r>
          </a:p>
          <a:p>
            <a:r>
              <a:rPr lang="zh-TW" altLang="en-US" dirty="0"/>
              <a:t>    isPinA = false;    </a:t>
            </a:r>
          </a:p>
          <a:p>
            <a:r>
              <a:rPr lang="zh-TW" altLang="en-US" dirty="0"/>
              <a:t>  }</a:t>
            </a:r>
          </a:p>
          <a:p>
            <a:endParaRPr lang="zh-TW" altLang="en-US" dirty="0"/>
          </a:p>
          <a:p>
            <a:r>
              <a:rPr lang="zh-TW" altLang="en-US" dirty="0"/>
              <a:t>  if (digitalRead(InPinA) == HIGH &amp;&amp; isPinA == false){             </a:t>
            </a:r>
          </a:p>
          <a:p>
            <a:r>
              <a:rPr lang="zh-TW" altLang="en-US" dirty="0"/>
              <a:t>    isPinA = true;	</a:t>
            </a:r>
          </a:p>
          <a:p>
            <a:r>
              <a:rPr lang="zh-TW" altLang="en-US" dirty="0"/>
              <a:t>  }</a:t>
            </a:r>
          </a:p>
        </p:txBody>
      </p:sp>
      <p:sp>
        <p:nvSpPr>
          <p:cNvPr id="5" name="矩形 4"/>
          <p:cNvSpPr/>
          <p:nvPr/>
        </p:nvSpPr>
        <p:spPr>
          <a:xfrm>
            <a:off x="1728084" y="642818"/>
            <a:ext cx="6096000" cy="369332"/>
          </a:xfrm>
          <a:prstGeom prst="rect">
            <a:avLst/>
          </a:prstGeom>
        </p:spPr>
        <p:txBody>
          <a:bodyPr>
            <a:spAutoFit/>
          </a:bodyPr>
          <a:lstStyle/>
          <a:p>
            <a:pPr algn="ctr"/>
            <a:r>
              <a:rPr lang="zh-TW" altLang="en-US" dirty="0" smtClean="0"/>
              <a:t>轉速計數器</a:t>
            </a:r>
            <a:endParaRPr lang="zh-TW" altLang="en-US" dirty="0"/>
          </a:p>
        </p:txBody>
      </p:sp>
    </p:spTree>
    <p:extLst>
      <p:ext uri="{BB962C8B-B14F-4D97-AF65-F5344CB8AC3E}">
        <p14:creationId xmlns:p14="http://schemas.microsoft.com/office/powerpoint/2010/main" val="91547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專題實驗設備</a:t>
            </a:r>
            <a:endParaRPr lang="zh-TW" altLang="en-US" dirty="0"/>
          </a:p>
        </p:txBody>
      </p:sp>
      <p:sp>
        <p:nvSpPr>
          <p:cNvPr id="3" name="內容版面配置區 2"/>
          <p:cNvSpPr>
            <a:spLocks noGrp="1"/>
          </p:cNvSpPr>
          <p:nvPr>
            <p:ph idx="1"/>
          </p:nvPr>
        </p:nvSpPr>
        <p:spPr/>
        <p:txBody>
          <a:bodyPr/>
          <a:lstStyle/>
          <a:p>
            <a:r>
              <a:rPr lang="zh-TW" altLang="en-US" dirty="0"/>
              <a:t>　</a:t>
            </a:r>
            <a:r>
              <a:rPr lang="zh-TW" altLang="en-US" dirty="0" smtClean="0"/>
              <a:t>　　　　　　　　　　　　　　　　　　　　　　　　　　　</a:t>
            </a:r>
            <a:endParaRPr lang="en-US" altLang="zh-TW" dirty="0" smtClean="0"/>
          </a:p>
          <a:p>
            <a:endParaRPr lang="zh-TW"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0703" y="2257271"/>
            <a:ext cx="6869929" cy="3862583"/>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0703" y="2257270"/>
            <a:ext cx="6869929" cy="3862583"/>
          </a:xfrm>
          <a:prstGeom prst="rect">
            <a:avLst/>
          </a:prstGeom>
        </p:spPr>
      </p:pic>
    </p:spTree>
    <p:extLst>
      <p:ext uri="{BB962C8B-B14F-4D97-AF65-F5344CB8AC3E}">
        <p14:creationId xmlns:p14="http://schemas.microsoft.com/office/powerpoint/2010/main" val="696202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網站實例</a:t>
            </a:r>
            <a:endParaRPr lang="zh-TW" altLang="en-US" dirty="0"/>
          </a:p>
        </p:txBody>
      </p:sp>
      <p:sp>
        <p:nvSpPr>
          <p:cNvPr id="3" name="內容版面配置區 2"/>
          <p:cNvSpPr>
            <a:spLocks noGrp="1"/>
          </p:cNvSpPr>
          <p:nvPr>
            <p:ph idx="1"/>
          </p:nvPr>
        </p:nvSpPr>
        <p:spPr/>
        <p:txBody>
          <a:bodyPr/>
          <a:lstStyle/>
          <a:p>
            <a:r>
              <a:rPr lang="en-US" altLang="zh-TW" dirty="0"/>
              <a:t>http</a:t>
            </a:r>
            <a:r>
              <a:rPr lang="en-US" altLang="zh-TW" dirty="0" smtClean="0"/>
              <a:t>://</a:t>
            </a:r>
            <a:r>
              <a:rPr lang="en-US" altLang="zh-TW" dirty="0" smtClean="0"/>
              <a:t>Asia5566.asuscomm.com:5566/login.php</a:t>
            </a:r>
            <a:endParaRPr lang="zh-TW" altLang="en-US" dirty="0"/>
          </a:p>
        </p:txBody>
      </p:sp>
    </p:spTree>
    <p:extLst>
      <p:ext uri="{BB962C8B-B14F-4D97-AF65-F5344CB8AC3E}">
        <p14:creationId xmlns:p14="http://schemas.microsoft.com/office/powerpoint/2010/main" val="3914353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425148" y="2926080"/>
            <a:ext cx="6098651" cy="707886"/>
          </a:xfrm>
          <a:prstGeom prst="rect">
            <a:avLst/>
          </a:prstGeom>
          <a:noFill/>
        </p:spPr>
        <p:txBody>
          <a:bodyPr wrap="square" rtlCol="0">
            <a:spAutoFit/>
          </a:bodyPr>
          <a:lstStyle/>
          <a:p>
            <a:r>
              <a:rPr lang="zh-TW" altLang="en-US" sz="4000" dirty="0" smtClean="0">
                <a:latin typeface="標楷體" panose="03000509000000000000" pitchFamily="65" charset="-120"/>
                <a:ea typeface="標楷體" panose="03000509000000000000" pitchFamily="65" charset="-120"/>
              </a:rPr>
              <a:t>報告</a:t>
            </a:r>
            <a:r>
              <a:rPr lang="zh-TW" altLang="en-US" sz="4000" dirty="0">
                <a:latin typeface="標楷體" panose="03000509000000000000" pitchFamily="65" charset="-120"/>
                <a:ea typeface="標楷體" panose="03000509000000000000" pitchFamily="65" charset="-120"/>
              </a:rPr>
              <a:t>到此結束</a:t>
            </a:r>
            <a:r>
              <a:rPr lang="en-US" altLang="zh-TW" sz="4000" dirty="0" smtClean="0">
                <a:latin typeface="標楷體" panose="03000509000000000000" pitchFamily="65" charset="-120"/>
                <a:ea typeface="標楷體" panose="03000509000000000000" pitchFamily="65" charset="-120"/>
              </a:rPr>
              <a:t>,</a:t>
            </a:r>
            <a:r>
              <a:rPr lang="zh-TW" altLang="en-US" sz="4000" dirty="0" smtClean="0">
                <a:latin typeface="標楷體" panose="03000509000000000000" pitchFamily="65" charset="-120"/>
                <a:ea typeface="標楷體" panose="03000509000000000000" pitchFamily="65" charset="-120"/>
              </a:rPr>
              <a:t>感謝聆聽</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1032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專題大綱</a:t>
            </a:r>
            <a:endParaRPr lang="zh-TW" altLang="en-US" dirty="0"/>
          </a:p>
        </p:txBody>
      </p:sp>
      <p:sp>
        <p:nvSpPr>
          <p:cNvPr id="3" name="內容版面配置區 2"/>
          <p:cNvSpPr>
            <a:spLocks noGrp="1"/>
          </p:cNvSpPr>
          <p:nvPr>
            <p:ph idx="1"/>
          </p:nvPr>
        </p:nvSpPr>
        <p:spPr/>
        <p:txBody>
          <a:bodyPr/>
          <a:lstStyle/>
          <a:p>
            <a:r>
              <a:rPr lang="zh-TW" altLang="zh-TW" dirty="0"/>
              <a:t>本系統主要是發展一套具智慧感知的健身設備與</a:t>
            </a:r>
            <a:r>
              <a:rPr lang="en-US" altLang="zh-TW" dirty="0"/>
              <a:t>(</a:t>
            </a:r>
            <a:r>
              <a:rPr lang="zh-TW" altLang="zh-TW" dirty="0"/>
              <a:t>包含軟體與硬體</a:t>
            </a:r>
            <a:r>
              <a:rPr lang="en-US" altLang="zh-TW" dirty="0"/>
              <a:t>)</a:t>
            </a:r>
            <a:r>
              <a:rPr lang="zh-TW" altLang="zh-TW" dirty="0"/>
              <a:t>，可應用在智慧型的健康照護上，透過這套感知系統，可以一方面讀取運動健身者</a:t>
            </a:r>
            <a:r>
              <a:rPr lang="zh-TW" altLang="zh-TW" dirty="0" smtClean="0"/>
              <a:t>的各項</a:t>
            </a:r>
            <a:r>
              <a:rPr lang="zh-TW" altLang="zh-TW" dirty="0"/>
              <a:t>指標，並且可以同時透過無線傳輸方式上傳各項資訊給雲端伺服整合，方便記錄使用者的運動資訊，所上傳之生理數據也能作為遠端醫療以易於判斷並方便提供作進一步長期追蹤的指標。</a:t>
            </a:r>
          </a:p>
          <a:p>
            <a:r>
              <a:rPr lang="zh-TW" altLang="en-US" dirty="0" smtClean="0"/>
              <a:t>本系統主要以</a:t>
            </a:r>
            <a:r>
              <a:rPr lang="en-US" altLang="zh-TW" dirty="0" smtClean="0"/>
              <a:t>Arduino</a:t>
            </a:r>
            <a:r>
              <a:rPr lang="zh-TW" altLang="en-US" dirty="0" smtClean="0"/>
              <a:t>微處理器做為系統核心架構，並圍繞各項周邊感測計搭建而成</a:t>
            </a:r>
            <a:r>
              <a:rPr lang="zh-TW" altLang="zh-TW" dirty="0"/>
              <a:t>。</a:t>
            </a:r>
          </a:p>
          <a:p>
            <a:pPr marL="0" indent="0">
              <a:buNone/>
            </a:pPr>
            <a:endParaRPr lang="zh-TW" altLang="en-US" dirty="0"/>
          </a:p>
        </p:txBody>
      </p:sp>
      <p:pic>
        <p:nvPicPr>
          <p:cNvPr id="4" name="圖片 3"/>
          <p:cNvPicPr>
            <a:picLocks noChangeAspect="1"/>
          </p:cNvPicPr>
          <p:nvPr/>
        </p:nvPicPr>
        <p:blipFill>
          <a:blip r:embed="rId2"/>
          <a:stretch>
            <a:fillRect/>
          </a:stretch>
        </p:blipFill>
        <p:spPr>
          <a:xfrm>
            <a:off x="3864332" y="4117246"/>
            <a:ext cx="2218415" cy="2740754"/>
          </a:xfrm>
          <a:prstGeom prst="rect">
            <a:avLst/>
          </a:prstGeom>
        </p:spPr>
      </p:pic>
    </p:spTree>
    <p:extLst>
      <p:ext uri="{BB962C8B-B14F-4D97-AF65-F5344CB8AC3E}">
        <p14:creationId xmlns:p14="http://schemas.microsoft.com/office/powerpoint/2010/main" val="628094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研究動機</a:t>
            </a:r>
            <a:endParaRPr lang="zh-TW" altLang="en-US" dirty="0"/>
          </a:p>
        </p:txBody>
      </p:sp>
      <p:sp>
        <p:nvSpPr>
          <p:cNvPr id="3" name="內容版面配置區 2"/>
          <p:cNvSpPr>
            <a:spLocks noGrp="1"/>
          </p:cNvSpPr>
          <p:nvPr>
            <p:ph idx="1"/>
          </p:nvPr>
        </p:nvSpPr>
        <p:spPr/>
        <p:txBody>
          <a:bodyPr/>
          <a:lstStyle/>
          <a:p>
            <a:r>
              <a:rPr lang="zh-TW" altLang="zh-TW" dirty="0"/>
              <a:t>未來台灣即將邁向老年社會。有人說：老了要活就要動，但動不好就會痛。因此，如何讓長者活得更健康的確是需要更貼心、更有智慧的科技關懷。本研究在長期照護雲端中心的長者運動量監控的動機因此應運而生。</a:t>
            </a:r>
          </a:p>
          <a:p>
            <a:r>
              <a:rPr lang="zh-TW" altLang="zh-TW" dirty="0"/>
              <a:t>在全球，以老人為課題越發</a:t>
            </a:r>
            <a:r>
              <a:rPr lang="zh-TW" altLang="zh-TW" dirty="0" smtClean="0"/>
              <a:t>重視。</a:t>
            </a:r>
            <a:r>
              <a:rPr lang="zh-TW" altLang="zh-TW" dirty="0"/>
              <a:t>人口老化乃是伴隨著衛生醫療進步和經濟成長而來，是一個持續的</a:t>
            </a:r>
            <a:r>
              <a:rPr lang="zh-TW" altLang="zh-TW" dirty="0" smtClean="0"/>
              <a:t>現象。</a:t>
            </a:r>
            <a:r>
              <a:rPr lang="zh-TW" altLang="zh-TW" dirty="0"/>
              <a:t>目前社會針對日益嚴重的人口老化問題雖然有漸進改善與配套措施，但是仍舊是不足的</a:t>
            </a:r>
            <a:r>
              <a:rPr lang="zh-TW" altLang="zh-TW" dirty="0" smtClean="0"/>
              <a:t>。而</a:t>
            </a:r>
            <a:r>
              <a:rPr lang="zh-TW" altLang="zh-TW" dirty="0"/>
              <a:t>針對生理層面，本來就需要比普通人有更多的活動空間與活動時間，而老人們出外運動而遭受事故等不幸的事情也時有所聞，因此需要有足夠且安全的空間給予老人們活動。</a:t>
            </a:r>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430" y="4552950"/>
            <a:ext cx="4562475" cy="2305050"/>
          </a:xfrm>
          <a:prstGeom prst="rect">
            <a:avLst/>
          </a:prstGeom>
        </p:spPr>
      </p:pic>
    </p:spTree>
    <p:extLst>
      <p:ext uri="{BB962C8B-B14F-4D97-AF65-F5344CB8AC3E}">
        <p14:creationId xmlns:p14="http://schemas.microsoft.com/office/powerpoint/2010/main" val="412477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Arduino</a:t>
            </a:r>
            <a:endParaRPr lang="zh-TW" altLang="en-US" dirty="0"/>
          </a:p>
        </p:txBody>
      </p:sp>
      <p:sp>
        <p:nvSpPr>
          <p:cNvPr id="3" name="內容版面配置區 2"/>
          <p:cNvSpPr>
            <a:spLocks noGrp="1"/>
          </p:cNvSpPr>
          <p:nvPr>
            <p:ph idx="1"/>
          </p:nvPr>
        </p:nvSpPr>
        <p:spPr/>
        <p:txBody>
          <a:bodyPr>
            <a:normAutofit/>
          </a:bodyPr>
          <a:lstStyle/>
          <a:p>
            <a:r>
              <a:rPr lang="en-US" altLang="zh-TW" dirty="0" smtClean="0"/>
              <a:t>Arduino</a:t>
            </a:r>
            <a:r>
              <a:rPr lang="zh-TW" altLang="en-US" dirty="0" smtClean="0"/>
              <a:t>提供了簡單好用的</a:t>
            </a:r>
            <a:r>
              <a:rPr lang="en-US" altLang="zh-TW" dirty="0" smtClean="0"/>
              <a:t>I/O</a:t>
            </a:r>
            <a:r>
              <a:rPr lang="zh-TW" altLang="en-US" dirty="0" smtClean="0"/>
              <a:t>介面，並具可使用類似於</a:t>
            </a:r>
            <a:r>
              <a:rPr lang="en-US" altLang="zh-TW" dirty="0" smtClean="0"/>
              <a:t>Java</a:t>
            </a:r>
            <a:r>
              <a:rPr lang="zh-TW" altLang="en-US" dirty="0" smtClean="0"/>
              <a:t>、</a:t>
            </a:r>
            <a:r>
              <a:rPr lang="en-US" altLang="zh-TW" dirty="0" smtClean="0"/>
              <a:t>C</a:t>
            </a:r>
            <a:r>
              <a:rPr lang="zh-TW" altLang="en-US" dirty="0" smtClean="0"/>
              <a:t>語言等高階語言的開發環境。</a:t>
            </a:r>
          </a:p>
          <a:p>
            <a:r>
              <a:rPr lang="zh-TW" altLang="en-US" dirty="0" smtClean="0"/>
              <a:t>開發</a:t>
            </a:r>
            <a:r>
              <a:rPr lang="zh-TW" altLang="en-US" dirty="0"/>
              <a:t>簡單，參考資料多。在以往的硬體環境中，要開發微控制器的程式，開發者需要具備電子、電機及相關科系的背景，一般人需花費大量時間能有機會進入這個開發環境中。</a:t>
            </a:r>
            <a:r>
              <a:rPr lang="en-US" altLang="zh-TW" dirty="0"/>
              <a:t>Arduino </a:t>
            </a:r>
            <a:r>
              <a:rPr lang="zh-TW" altLang="en-US" dirty="0"/>
              <a:t>學習門檻較為簡單，不需要電子電機相關科系的背景，也可以很容易學會</a:t>
            </a:r>
            <a:r>
              <a:rPr lang="en-US" altLang="zh-TW" dirty="0"/>
              <a:t>Arduino</a:t>
            </a:r>
            <a:r>
              <a:rPr lang="zh-TW" altLang="en-US" dirty="0"/>
              <a:t>相關互動裝置的</a:t>
            </a:r>
            <a:r>
              <a:rPr lang="zh-TW" altLang="en-US" dirty="0" smtClean="0"/>
              <a:t>開發。</a:t>
            </a:r>
            <a:endParaRPr lang="zh-TW" altLang="en-US" dirty="0"/>
          </a:p>
          <a:p>
            <a:r>
              <a:rPr lang="en-US" altLang="zh-TW" b="1" dirty="0" smtClean="0"/>
              <a:t>Arduino</a:t>
            </a:r>
            <a:endParaRPr lang="zh-TW" altLang="en-US" dirty="0"/>
          </a:p>
        </p:txBody>
      </p:sp>
      <p:pic>
        <p:nvPicPr>
          <p:cNvPr id="4" name="圖片 3"/>
          <p:cNvPicPr/>
          <p:nvPr/>
        </p:nvPicPr>
        <p:blipFill>
          <a:blip r:embed="rId2" cstate="print">
            <a:extLst>
              <a:ext uri="{28A0092B-C50C-407E-A947-70E740481C1C}">
                <a14:useLocalDpi xmlns:a14="http://schemas.microsoft.com/office/drawing/2010/main" val="0"/>
              </a:ext>
            </a:extLst>
          </a:blip>
          <a:stretch>
            <a:fillRect/>
          </a:stretch>
        </p:blipFill>
        <p:spPr>
          <a:xfrm>
            <a:off x="3301808" y="4356209"/>
            <a:ext cx="3347720" cy="2313305"/>
          </a:xfrm>
          <a:prstGeom prst="rect">
            <a:avLst/>
          </a:prstGeom>
        </p:spPr>
      </p:pic>
    </p:spTree>
    <p:extLst>
      <p:ext uri="{BB962C8B-B14F-4D97-AF65-F5344CB8AC3E}">
        <p14:creationId xmlns:p14="http://schemas.microsoft.com/office/powerpoint/2010/main" val="398589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err="1" smtClean="0"/>
              <a:t>WiFi</a:t>
            </a:r>
            <a:r>
              <a:rPr lang="en-US" altLang="zh-TW" dirty="0" smtClean="0"/>
              <a:t> Shield </a:t>
            </a:r>
            <a:r>
              <a:rPr lang="en-US" altLang="zh-TW" dirty="0"/>
              <a:t>&amp; 3-axis compass</a:t>
            </a:r>
            <a:endParaRPr lang="zh-TW" altLang="en-US" dirty="0"/>
          </a:p>
        </p:txBody>
      </p:sp>
      <p:pic>
        <p:nvPicPr>
          <p:cNvPr id="1026" name="Picture 2" descr="http://arduino.cc/en/uploads/Main/ArduinoWiFiShield_Front_450p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4473" y="3105612"/>
            <a:ext cx="42862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3"/>
          <a:stretch>
            <a:fillRect/>
          </a:stretch>
        </p:blipFill>
        <p:spPr>
          <a:xfrm>
            <a:off x="5170723" y="3521571"/>
            <a:ext cx="2857500" cy="2619375"/>
          </a:xfrm>
          <a:prstGeom prst="rect">
            <a:avLst/>
          </a:prstGeom>
        </p:spPr>
      </p:pic>
    </p:spTree>
    <p:extLst>
      <p:ext uri="{BB962C8B-B14F-4D97-AF65-F5344CB8AC3E}">
        <p14:creationId xmlns:p14="http://schemas.microsoft.com/office/powerpoint/2010/main" val="1880517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Apache </a:t>
            </a:r>
            <a:r>
              <a:rPr lang="en-US" altLang="zh-TW" dirty="0" smtClean="0"/>
              <a:t>HTTP + PHP + MySQL</a:t>
            </a:r>
            <a:endParaRPr lang="zh-TW" altLang="en-US" dirty="0"/>
          </a:p>
        </p:txBody>
      </p:sp>
      <p:sp>
        <p:nvSpPr>
          <p:cNvPr id="3" name="內容版面配置區 2"/>
          <p:cNvSpPr>
            <a:spLocks noGrp="1"/>
          </p:cNvSpPr>
          <p:nvPr>
            <p:ph idx="1"/>
          </p:nvPr>
        </p:nvSpPr>
        <p:spPr/>
        <p:txBody>
          <a:bodyPr>
            <a:normAutofit/>
          </a:bodyPr>
          <a:lstStyle/>
          <a:p>
            <a:r>
              <a:rPr lang="en-US" altLang="zh-TW" dirty="0"/>
              <a:t>Apache HTTP Server</a:t>
            </a:r>
            <a:r>
              <a:rPr lang="zh-TW" altLang="zh-TW" dirty="0"/>
              <a:t>（簡稱</a:t>
            </a:r>
            <a:r>
              <a:rPr lang="en-US" altLang="zh-TW" dirty="0"/>
              <a:t>Apache</a:t>
            </a:r>
            <a:r>
              <a:rPr lang="zh-TW" altLang="zh-TW" dirty="0"/>
              <a:t>）是</a:t>
            </a:r>
            <a:r>
              <a:rPr lang="en-US" altLang="zh-TW" dirty="0"/>
              <a:t>Apache</a:t>
            </a:r>
            <a:r>
              <a:rPr lang="zh-TW" altLang="zh-TW" dirty="0"/>
              <a:t>軟體基金會的一個開放原始碼的網頁伺服器，可以在大多數電腦作業系統中執行，由於其跨平台和安全性。被廣泛使用，是最流行的</a:t>
            </a:r>
            <a:r>
              <a:rPr lang="en-US" altLang="zh-TW" dirty="0"/>
              <a:t>Web</a:t>
            </a:r>
            <a:r>
              <a:rPr lang="zh-TW" altLang="zh-TW" dirty="0"/>
              <a:t>伺服器端軟體之一。具有高度的設定</a:t>
            </a:r>
            <a:r>
              <a:rPr lang="zh-TW" altLang="zh-TW" dirty="0" smtClean="0"/>
              <a:t>彈性。 </a:t>
            </a:r>
            <a:endParaRPr lang="zh-TW" altLang="zh-TW" dirty="0"/>
          </a:p>
          <a:p>
            <a:r>
              <a:rPr lang="en-US" altLang="zh-TW" dirty="0" smtClean="0"/>
              <a:t>PHP</a:t>
            </a:r>
            <a:r>
              <a:rPr lang="zh-TW" altLang="zh-TW" dirty="0"/>
              <a:t>（</a:t>
            </a:r>
            <a:r>
              <a:rPr lang="en-US" altLang="zh-TW" dirty="0"/>
              <a:t>Hypertext Preprocessor</a:t>
            </a:r>
            <a:r>
              <a:rPr lang="zh-TW" altLang="zh-TW" dirty="0"/>
              <a:t>）是一種開源的通用電腦指令碼語言，尤其適用於網路開發並可嵌入</a:t>
            </a:r>
            <a:r>
              <a:rPr lang="en-US" altLang="zh-TW" dirty="0"/>
              <a:t>HTML</a:t>
            </a:r>
            <a:r>
              <a:rPr lang="zh-TW" altLang="zh-TW" dirty="0"/>
              <a:t>中使用</a:t>
            </a:r>
            <a:r>
              <a:rPr lang="zh-TW" altLang="zh-TW" dirty="0" smtClean="0"/>
              <a:t>。</a:t>
            </a:r>
            <a:r>
              <a:rPr lang="en-US" altLang="zh-TW" dirty="0" smtClean="0"/>
              <a:t>PHP</a:t>
            </a:r>
            <a:r>
              <a:rPr lang="zh-TW" altLang="zh-TW" dirty="0"/>
              <a:t>大多執行在網頁伺服器上，透過執行</a:t>
            </a:r>
            <a:r>
              <a:rPr lang="en-US" altLang="zh-TW" dirty="0"/>
              <a:t>PHP</a:t>
            </a:r>
            <a:r>
              <a:rPr lang="zh-TW" altLang="zh-TW" dirty="0"/>
              <a:t>的程式碼來產生網頁提供瀏覽器讀取，此外也可以用來開發命令列腳本程式和使用者端的</a:t>
            </a:r>
            <a:r>
              <a:rPr lang="en-US" altLang="zh-TW" dirty="0"/>
              <a:t>GUI</a:t>
            </a:r>
            <a:r>
              <a:rPr lang="zh-TW" altLang="zh-TW" dirty="0"/>
              <a:t>應用程式。</a:t>
            </a:r>
            <a:r>
              <a:rPr lang="en-US" altLang="zh-TW" dirty="0"/>
              <a:t>PHP</a:t>
            </a:r>
            <a:r>
              <a:rPr lang="zh-TW" altLang="zh-TW" dirty="0"/>
              <a:t>可以在許多的不同種的伺服器、作業系統、平台上執行，也可以和許多資料庫系統結合</a:t>
            </a:r>
            <a:r>
              <a:rPr lang="zh-TW" altLang="zh-TW" dirty="0" smtClean="0"/>
              <a:t>。</a:t>
            </a:r>
            <a:endParaRPr lang="en-US" altLang="zh-TW" dirty="0" smtClean="0"/>
          </a:p>
          <a:p>
            <a:r>
              <a:rPr lang="en-US" altLang="zh-TW" dirty="0" smtClean="0"/>
              <a:t>MySQL </a:t>
            </a:r>
            <a:r>
              <a:rPr lang="zh-TW" altLang="en-US" dirty="0" smtClean="0"/>
              <a:t>是</a:t>
            </a:r>
            <a:r>
              <a:rPr lang="zh-TW" altLang="en-US" dirty="0"/>
              <a:t>一個多使用者、多執行緒的</a:t>
            </a:r>
            <a:r>
              <a:rPr lang="en-US" altLang="zh-TW" dirty="0"/>
              <a:t>SQL</a:t>
            </a:r>
            <a:r>
              <a:rPr lang="zh-TW" altLang="en-US" dirty="0"/>
              <a:t>資料庫伺服器。</a:t>
            </a:r>
            <a:br>
              <a:rPr lang="zh-TW" altLang="en-US" dirty="0"/>
            </a:br>
            <a:r>
              <a:rPr lang="en-US" altLang="zh-TW" dirty="0"/>
              <a:t>SQL</a:t>
            </a:r>
            <a:r>
              <a:rPr lang="zh-TW" altLang="en-US" dirty="0"/>
              <a:t>（結構化查詢語言）</a:t>
            </a:r>
            <a:r>
              <a:rPr lang="zh-TW" altLang="en-US" dirty="0" smtClean="0"/>
              <a:t>是標準化</a:t>
            </a:r>
            <a:r>
              <a:rPr lang="zh-TW" altLang="en-US" dirty="0"/>
              <a:t>的資料庫語言</a:t>
            </a:r>
            <a:r>
              <a:rPr lang="zh-TW" altLang="en-US" dirty="0" smtClean="0"/>
              <a:t>，</a:t>
            </a:r>
            <a:r>
              <a:rPr lang="zh-TW" altLang="en-US" dirty="0"/>
              <a:t>能使具有底層結構完全不同的資料庫系統和不同資料庫之間，使用相同的</a:t>
            </a:r>
            <a:r>
              <a:rPr lang="en-US" altLang="zh-TW" dirty="0"/>
              <a:t>SQL</a:t>
            </a:r>
            <a:r>
              <a:rPr lang="zh-TW" altLang="en-US" dirty="0"/>
              <a:t>作為資料的輸入與管理。</a:t>
            </a:r>
          </a:p>
        </p:txBody>
      </p:sp>
    </p:spTree>
    <p:extLst>
      <p:ext uri="{BB962C8B-B14F-4D97-AF65-F5344CB8AC3E}">
        <p14:creationId xmlns:p14="http://schemas.microsoft.com/office/powerpoint/2010/main" val="1468348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RFID</a:t>
            </a:r>
            <a:endParaRPr lang="zh-TW" altLang="en-US" dirty="0"/>
          </a:p>
        </p:txBody>
      </p:sp>
      <p:sp>
        <p:nvSpPr>
          <p:cNvPr id="3" name="內容版面配置區 2"/>
          <p:cNvSpPr>
            <a:spLocks noGrp="1"/>
          </p:cNvSpPr>
          <p:nvPr>
            <p:ph idx="1"/>
          </p:nvPr>
        </p:nvSpPr>
        <p:spPr/>
        <p:txBody>
          <a:bodyPr/>
          <a:lstStyle/>
          <a:p>
            <a:pPr fontAlgn="base"/>
            <a:r>
              <a:rPr lang="zh-TW" altLang="en-US" dirty="0"/>
              <a:t>所謂的</a:t>
            </a:r>
            <a:r>
              <a:rPr lang="en-US" altLang="zh-TW" dirty="0"/>
              <a:t>RFID</a:t>
            </a:r>
            <a:r>
              <a:rPr lang="zh-TW" altLang="en-US" dirty="0"/>
              <a:t>，是英文“</a:t>
            </a:r>
            <a:r>
              <a:rPr lang="en-US" altLang="zh-TW" b="1" dirty="0"/>
              <a:t>R</a:t>
            </a:r>
            <a:r>
              <a:rPr lang="en-US" altLang="zh-TW" dirty="0"/>
              <a:t>adio </a:t>
            </a:r>
            <a:r>
              <a:rPr lang="en-US" altLang="zh-TW" b="1" dirty="0"/>
              <a:t>F</a:t>
            </a:r>
            <a:r>
              <a:rPr lang="en-US" altLang="zh-TW" dirty="0"/>
              <a:t>requency </a:t>
            </a:r>
            <a:r>
              <a:rPr lang="en-US" altLang="zh-TW" b="1" dirty="0"/>
              <a:t>Id</a:t>
            </a:r>
            <a:r>
              <a:rPr lang="en-US" altLang="zh-TW" dirty="0"/>
              <a:t>entification”</a:t>
            </a:r>
            <a:r>
              <a:rPr lang="zh-TW" altLang="en-US" dirty="0"/>
              <a:t>的縮寫，中文稱為無線射頻身份識別，是非接觸式自動識別技術的一種，</a:t>
            </a:r>
            <a:r>
              <a:rPr lang="en-US" altLang="zh-TW" dirty="0"/>
              <a:t>ex</a:t>
            </a:r>
            <a:r>
              <a:rPr lang="zh-TW" altLang="en-US" dirty="0"/>
              <a:t>：悠遊卡。  </a:t>
            </a:r>
          </a:p>
          <a:p>
            <a:r>
              <a:rPr lang="zh-TW" altLang="en-US" dirty="0" smtClean="0"/>
              <a:t>原理主要</a:t>
            </a:r>
            <a:r>
              <a:rPr lang="zh-TW" altLang="en-US" dirty="0"/>
              <a:t>是透過電子標籤中的數位資訊，以非接觸的方式傳送到讀取器中，即可進一步處理、使用</a:t>
            </a:r>
            <a:r>
              <a:rPr lang="zh-TW" altLang="en-US" dirty="0" smtClean="0"/>
              <a:t>。</a:t>
            </a:r>
            <a:endParaRPr lang="en-US" altLang="zh-TW" dirty="0" smtClean="0"/>
          </a:p>
          <a:p>
            <a:r>
              <a:rPr lang="zh-TW" altLang="en-US" dirty="0" smtClean="0"/>
              <a:t>分類</a:t>
            </a:r>
            <a:r>
              <a:rPr lang="zh-TW" altLang="en-US" dirty="0"/>
              <a:t>  </a:t>
            </a:r>
          </a:p>
        </p:txBody>
      </p:sp>
      <p:pic>
        <p:nvPicPr>
          <p:cNvPr id="4" name="圖片 3"/>
          <p:cNvPicPr>
            <a:picLocks noChangeAspect="1"/>
          </p:cNvPicPr>
          <p:nvPr/>
        </p:nvPicPr>
        <p:blipFill>
          <a:blip r:embed="rId2"/>
          <a:stretch>
            <a:fillRect/>
          </a:stretch>
        </p:blipFill>
        <p:spPr>
          <a:xfrm>
            <a:off x="2981071" y="3577621"/>
            <a:ext cx="3989194" cy="2693930"/>
          </a:xfrm>
          <a:prstGeom prst="rect">
            <a:avLst/>
          </a:prstGeom>
        </p:spPr>
      </p:pic>
    </p:spTree>
    <p:extLst>
      <p:ext uri="{BB962C8B-B14F-4D97-AF65-F5344CB8AC3E}">
        <p14:creationId xmlns:p14="http://schemas.microsoft.com/office/powerpoint/2010/main" val="170239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Arduino </a:t>
            </a:r>
            <a:r>
              <a:rPr lang="zh-TW" altLang="en-US" dirty="0" smtClean="0"/>
              <a:t>核心</a:t>
            </a:r>
            <a:endParaRPr lang="zh-TW" altLang="en-US" dirty="0"/>
          </a:p>
        </p:txBody>
      </p:sp>
      <p:sp>
        <p:nvSpPr>
          <p:cNvPr id="3" name="內容版面配置區 2"/>
          <p:cNvSpPr>
            <a:spLocks noGrp="1"/>
          </p:cNvSpPr>
          <p:nvPr>
            <p:ph idx="1"/>
          </p:nvPr>
        </p:nvSpPr>
        <p:spPr/>
        <p:txBody>
          <a:bodyPr/>
          <a:lstStyle/>
          <a:p>
            <a:r>
              <a:rPr lang="zh-TW" altLang="en-US" dirty="0" smtClean="0"/>
              <a:t>專題分別使用到了 </a:t>
            </a:r>
            <a:r>
              <a:rPr lang="en-US" altLang="zh-TW" dirty="0" smtClean="0"/>
              <a:t>Arduino</a:t>
            </a:r>
            <a:r>
              <a:rPr lang="zh-TW" altLang="en-US" dirty="0" smtClean="0"/>
              <a:t> 、</a:t>
            </a:r>
            <a:r>
              <a:rPr lang="en-US" altLang="zh-TW" dirty="0" err="1" smtClean="0"/>
              <a:t>WiFi</a:t>
            </a:r>
            <a:r>
              <a:rPr lang="en-US" altLang="zh-TW" dirty="0" smtClean="0"/>
              <a:t> Shield</a:t>
            </a:r>
            <a:r>
              <a:rPr lang="zh-TW" altLang="en-US" dirty="0" smtClean="0"/>
              <a:t>、</a:t>
            </a:r>
            <a:r>
              <a:rPr lang="en-US" altLang="zh-TW" dirty="0" smtClean="0"/>
              <a:t>RFID</a:t>
            </a:r>
            <a:r>
              <a:rPr lang="zh-TW" altLang="en-US" dirty="0" smtClean="0"/>
              <a:t>、等感測器</a:t>
            </a:r>
            <a:r>
              <a:rPr lang="en-US" altLang="zh-TW" dirty="0" smtClean="0"/>
              <a:t> </a:t>
            </a:r>
            <a:r>
              <a:rPr lang="zh-TW" altLang="en-US" dirty="0" smtClean="0"/>
              <a:t>。</a:t>
            </a:r>
            <a:endParaRPr lang="en-US" altLang="zh-TW" dirty="0" smtClean="0"/>
          </a:p>
          <a:p>
            <a:endParaRPr lang="en-US" altLang="zh-TW" dirty="0" smtClean="0"/>
          </a:p>
          <a:p>
            <a:r>
              <a:rPr lang="zh-TW" altLang="en-US" dirty="0" smtClean="0"/>
              <a:t>由</a:t>
            </a:r>
            <a:r>
              <a:rPr lang="en-US" altLang="zh-TW" dirty="0" smtClean="0"/>
              <a:t>Arduino</a:t>
            </a:r>
            <a:r>
              <a:rPr lang="zh-TW" altLang="en-US" dirty="0" smtClean="0"/>
              <a:t>接收各項感測器訊息，並且由</a:t>
            </a:r>
            <a:r>
              <a:rPr lang="en-US" altLang="zh-TW" dirty="0" smtClean="0"/>
              <a:t>Arduino</a:t>
            </a:r>
            <a:r>
              <a:rPr lang="zh-TW" altLang="en-US" dirty="0" smtClean="0"/>
              <a:t>分析處理各項感測器之資料，分別上傳至伺服器與作後續動作</a:t>
            </a:r>
            <a:r>
              <a:rPr lang="zh-TW" altLang="en-US" dirty="0" smtClean="0"/>
              <a:t>。</a:t>
            </a:r>
            <a:endParaRPr lang="en-US" altLang="zh-TW" dirty="0" smtClean="0"/>
          </a:p>
          <a:p>
            <a:endParaRPr lang="en-US" altLang="zh-TW" dirty="0" smtClean="0"/>
          </a:p>
          <a:p>
            <a:r>
              <a:rPr lang="zh-TW" altLang="en-US" dirty="0" smtClean="0"/>
              <a:t>首先，</a:t>
            </a:r>
            <a:r>
              <a:rPr lang="en-US" altLang="zh-TW" dirty="0"/>
              <a:t> </a:t>
            </a:r>
            <a:r>
              <a:rPr lang="en-US" altLang="zh-TW" dirty="0" smtClean="0"/>
              <a:t>Arduino </a:t>
            </a:r>
            <a:r>
              <a:rPr lang="zh-TW" altLang="en-US" dirty="0" smtClean="0"/>
              <a:t>先感測</a:t>
            </a:r>
            <a:r>
              <a:rPr lang="en-US" altLang="zh-TW" dirty="0" smtClean="0"/>
              <a:t>RFID</a:t>
            </a:r>
            <a:r>
              <a:rPr lang="zh-TW" altLang="en-US" dirty="0" smtClean="0"/>
              <a:t>是否讀取到資料，若</a:t>
            </a:r>
            <a:r>
              <a:rPr lang="zh-TW" altLang="en-US" dirty="0" smtClean="0"/>
              <a:t>有</a:t>
            </a:r>
            <a:r>
              <a:rPr lang="zh-TW" altLang="en-US" dirty="0" smtClean="0"/>
              <a:t>開始偵測腳踏車轉速並定時</a:t>
            </a:r>
            <a:r>
              <a:rPr lang="zh-TW" altLang="en-US" dirty="0" smtClean="0"/>
              <a:t>上</a:t>
            </a:r>
            <a:r>
              <a:rPr lang="zh-TW" altLang="en-US" dirty="0" smtClean="0"/>
              <a:t>傳至</a:t>
            </a:r>
            <a:r>
              <a:rPr lang="zh-TW" altLang="en-US" dirty="0" smtClean="0"/>
              <a:t>伺服器接收，並由</a:t>
            </a:r>
            <a:r>
              <a:rPr lang="zh-TW" altLang="en-US" dirty="0" smtClean="0"/>
              <a:t>伺服器傳回</a:t>
            </a:r>
            <a:r>
              <a:rPr lang="zh-TW" altLang="en-US" dirty="0" smtClean="0"/>
              <a:t>資訊是否</a:t>
            </a:r>
            <a:r>
              <a:rPr lang="zh-TW" altLang="en-US" dirty="0"/>
              <a:t>成功保存。</a:t>
            </a:r>
            <a:endParaRPr lang="en-US" altLang="zh-TW" dirty="0"/>
          </a:p>
          <a:p>
            <a:endParaRPr lang="en-US" altLang="zh-TW" dirty="0"/>
          </a:p>
        </p:txBody>
      </p:sp>
    </p:spTree>
    <p:extLst>
      <p:ext uri="{BB962C8B-B14F-4D97-AF65-F5344CB8AC3E}">
        <p14:creationId xmlns:p14="http://schemas.microsoft.com/office/powerpoint/2010/main" val="2559837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系統流程</a:t>
            </a:r>
            <a:r>
              <a:rPr lang="zh-TW" altLang="en-US" dirty="0"/>
              <a:t>圖</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0863" y="1449549"/>
            <a:ext cx="5209610" cy="5408451"/>
          </a:xfrm>
        </p:spPr>
      </p:pic>
    </p:spTree>
    <p:extLst>
      <p:ext uri="{BB962C8B-B14F-4D97-AF65-F5344CB8AC3E}">
        <p14:creationId xmlns:p14="http://schemas.microsoft.com/office/powerpoint/2010/main" val="1227683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421</TotalTime>
  <Words>1174</Words>
  <Application>Microsoft Office PowerPoint</Application>
  <PresentationFormat>寬螢幕</PresentationFormat>
  <Paragraphs>102</Paragraphs>
  <Slides>17</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17</vt:i4>
      </vt:variant>
    </vt:vector>
  </HeadingPairs>
  <TitlesOfParts>
    <vt:vector size="23" baseType="lpstr">
      <vt:lpstr>微軟正黑體</vt:lpstr>
      <vt:lpstr>標楷體</vt:lpstr>
      <vt:lpstr>Arial</vt:lpstr>
      <vt:lpstr>Trebuchet MS</vt:lpstr>
      <vt:lpstr>Wingdings 3</vt:lpstr>
      <vt:lpstr>多面向</vt:lpstr>
      <vt:lpstr>雲端監控長者運動量的原型機</vt:lpstr>
      <vt:lpstr>專題大綱</vt:lpstr>
      <vt:lpstr>研究動機</vt:lpstr>
      <vt:lpstr>Arduino</vt:lpstr>
      <vt:lpstr>WiFi Shield &amp; 3-axis compass</vt:lpstr>
      <vt:lpstr>Apache HTTP + PHP + MySQL</vt:lpstr>
      <vt:lpstr>RFID</vt:lpstr>
      <vt:lpstr>Arduino 核心</vt:lpstr>
      <vt:lpstr>系統流程圖</vt:lpstr>
      <vt:lpstr>程式簡介</vt:lpstr>
      <vt:lpstr>PowerPoint 簡報</vt:lpstr>
      <vt:lpstr>PowerPoint 簡報</vt:lpstr>
      <vt:lpstr>PowerPoint 簡報</vt:lpstr>
      <vt:lpstr>PowerPoint 簡報</vt:lpstr>
      <vt:lpstr>專題實驗設備</vt:lpstr>
      <vt:lpstr>網站實例</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雲端監控長者運動量的原型機</dc:title>
  <dc:creator>廖國志</dc:creator>
  <cp:lastModifiedBy>廖國志</cp:lastModifiedBy>
  <cp:revision>20</cp:revision>
  <dcterms:created xsi:type="dcterms:W3CDTF">2014-12-09T03:46:02Z</dcterms:created>
  <dcterms:modified xsi:type="dcterms:W3CDTF">2014-12-17T04:54:00Z</dcterms:modified>
</cp:coreProperties>
</file>