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9" r:id="rId2"/>
  </p:sldIdLst>
  <p:sldSz cx="6858000" cy="9144000" type="screen4x3"/>
  <p:notesSz cx="6858000" cy="9144000"/>
  <p:defaultTextStyle>
    <a:defPPr>
      <a:defRPr lang="zh-TW"/>
    </a:defPPr>
    <a:lvl1pPr algn="l" rtl="0" fontAlgn="base">
      <a:spcBef>
        <a:spcPct val="0"/>
      </a:spcBef>
      <a:spcAft>
        <a:spcPct val="0"/>
      </a:spcAft>
      <a:defRPr kumimoji="1" kern="1200">
        <a:solidFill>
          <a:schemeClr val="tx1"/>
        </a:solidFill>
        <a:latin typeface="Arial" charset="0"/>
        <a:ea typeface="標楷體" pitchFamily="65" charset="-120"/>
        <a:cs typeface="+mn-cs"/>
      </a:defRPr>
    </a:lvl1pPr>
    <a:lvl2pPr marL="457200" algn="l" rtl="0" fontAlgn="base">
      <a:spcBef>
        <a:spcPct val="0"/>
      </a:spcBef>
      <a:spcAft>
        <a:spcPct val="0"/>
      </a:spcAft>
      <a:defRPr kumimoji="1" kern="1200">
        <a:solidFill>
          <a:schemeClr val="tx1"/>
        </a:solidFill>
        <a:latin typeface="Arial" charset="0"/>
        <a:ea typeface="標楷體" pitchFamily="65" charset="-120"/>
        <a:cs typeface="+mn-cs"/>
      </a:defRPr>
    </a:lvl2pPr>
    <a:lvl3pPr marL="914400" algn="l" rtl="0" fontAlgn="base">
      <a:spcBef>
        <a:spcPct val="0"/>
      </a:spcBef>
      <a:spcAft>
        <a:spcPct val="0"/>
      </a:spcAft>
      <a:defRPr kumimoji="1" kern="1200">
        <a:solidFill>
          <a:schemeClr val="tx1"/>
        </a:solidFill>
        <a:latin typeface="Arial" charset="0"/>
        <a:ea typeface="標楷體" pitchFamily="65" charset="-120"/>
        <a:cs typeface="+mn-cs"/>
      </a:defRPr>
    </a:lvl3pPr>
    <a:lvl4pPr marL="1371600" algn="l" rtl="0" fontAlgn="base">
      <a:spcBef>
        <a:spcPct val="0"/>
      </a:spcBef>
      <a:spcAft>
        <a:spcPct val="0"/>
      </a:spcAft>
      <a:defRPr kumimoji="1" kern="1200">
        <a:solidFill>
          <a:schemeClr val="tx1"/>
        </a:solidFill>
        <a:latin typeface="Arial" charset="0"/>
        <a:ea typeface="標楷體" pitchFamily="65" charset="-120"/>
        <a:cs typeface="+mn-cs"/>
      </a:defRPr>
    </a:lvl4pPr>
    <a:lvl5pPr marL="1828800" algn="l" rtl="0" fontAlgn="base">
      <a:spcBef>
        <a:spcPct val="0"/>
      </a:spcBef>
      <a:spcAft>
        <a:spcPct val="0"/>
      </a:spcAft>
      <a:defRPr kumimoji="1" kern="1200">
        <a:solidFill>
          <a:schemeClr val="tx1"/>
        </a:solidFill>
        <a:latin typeface="Arial" charset="0"/>
        <a:ea typeface="標楷體" pitchFamily="65" charset="-120"/>
        <a:cs typeface="+mn-cs"/>
      </a:defRPr>
    </a:lvl5pPr>
    <a:lvl6pPr marL="2286000" algn="l" defTabSz="914400" rtl="0" eaLnBrk="1" latinLnBrk="0" hangingPunct="1">
      <a:defRPr kumimoji="1" kern="1200">
        <a:solidFill>
          <a:schemeClr val="tx1"/>
        </a:solidFill>
        <a:latin typeface="Arial" charset="0"/>
        <a:ea typeface="標楷體" pitchFamily="65" charset="-120"/>
        <a:cs typeface="+mn-cs"/>
      </a:defRPr>
    </a:lvl6pPr>
    <a:lvl7pPr marL="2743200" algn="l" defTabSz="914400" rtl="0" eaLnBrk="1" latinLnBrk="0" hangingPunct="1">
      <a:defRPr kumimoji="1" kern="1200">
        <a:solidFill>
          <a:schemeClr val="tx1"/>
        </a:solidFill>
        <a:latin typeface="Arial" charset="0"/>
        <a:ea typeface="標楷體" pitchFamily="65" charset="-120"/>
        <a:cs typeface="+mn-cs"/>
      </a:defRPr>
    </a:lvl7pPr>
    <a:lvl8pPr marL="3200400" algn="l" defTabSz="914400" rtl="0" eaLnBrk="1" latinLnBrk="0" hangingPunct="1">
      <a:defRPr kumimoji="1" kern="1200">
        <a:solidFill>
          <a:schemeClr val="tx1"/>
        </a:solidFill>
        <a:latin typeface="Arial" charset="0"/>
        <a:ea typeface="標楷體" pitchFamily="65" charset="-120"/>
        <a:cs typeface="+mn-cs"/>
      </a:defRPr>
    </a:lvl8pPr>
    <a:lvl9pPr marL="3657600" algn="l" defTabSz="914400" rtl="0" eaLnBrk="1" latinLnBrk="0" hangingPunct="1">
      <a:defRPr kumimoji="1" kern="1200">
        <a:solidFill>
          <a:schemeClr val="tx1"/>
        </a:solidFill>
        <a:latin typeface="Arial" charset="0"/>
        <a:ea typeface="標楷體" pitchFamily="65" charset="-120"/>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2316" y="-90"/>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ea typeface="新細明體" pitchFamily="18" charset="-120"/>
              </a:defRPr>
            </a:lvl1pPr>
          </a:lstStyle>
          <a:p>
            <a:pPr>
              <a:defRPr/>
            </a:pPr>
            <a:endParaRPr lang="en-US" altLang="zh-TW"/>
          </a:p>
        </p:txBody>
      </p:sp>
      <p:sp>
        <p:nvSpPr>
          <p:cNvPr id="204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ea typeface="新細明體" pitchFamily="18" charset="-120"/>
              </a:defRPr>
            </a:lvl1pPr>
          </a:lstStyle>
          <a:p>
            <a:pPr>
              <a:defRPr/>
            </a:pPr>
            <a:endParaRPr lang="en-US" altLang="zh-TW"/>
          </a:p>
        </p:txBody>
      </p:sp>
      <p:sp>
        <p:nvSpPr>
          <p:cNvPr id="3076" name="Rectangle 4"/>
          <p:cNvSpPr>
            <a:spLocks noGrp="1" noRot="1" noChangeAspect="1" noChangeArrowheads="1" noTextEdit="1"/>
          </p:cNvSpPr>
          <p:nvPr>
            <p:ph type="sldImg" idx="2"/>
          </p:nvPr>
        </p:nvSpPr>
        <p:spPr bwMode="auto">
          <a:xfrm>
            <a:off x="2143125" y="685800"/>
            <a:ext cx="257175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204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a typeface="新細明體" pitchFamily="18" charset="-120"/>
              </a:defRPr>
            </a:lvl1pPr>
          </a:lstStyle>
          <a:p>
            <a:pPr>
              <a:defRPr/>
            </a:pPr>
            <a:endParaRPr lang="en-US" altLang="zh-TW"/>
          </a:p>
        </p:txBody>
      </p:sp>
      <p:sp>
        <p:nvSpPr>
          <p:cNvPr id="204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a typeface="新細明體" pitchFamily="18" charset="-120"/>
              </a:defRPr>
            </a:lvl1pPr>
          </a:lstStyle>
          <a:p>
            <a:pPr>
              <a:defRPr/>
            </a:pPr>
            <a:fld id="{8A087FD8-6D19-439B-9A1D-F1696D2D1EC9}" type="slidenum">
              <a:rPr lang="en-US" altLang="zh-TW"/>
              <a:pPr>
                <a:defRPr/>
              </a:pPr>
              <a:t>‹#›</a:t>
            </a:fld>
            <a:endParaRPr lang="en-US" altLang="zh-TW"/>
          </a:p>
        </p:txBody>
      </p:sp>
    </p:spTree>
    <p:extLst>
      <p:ext uri="{BB962C8B-B14F-4D97-AF65-F5344CB8AC3E}">
        <p14:creationId xmlns:p14="http://schemas.microsoft.com/office/powerpoint/2010/main" xmlns="" val="36333296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514350" y="2840038"/>
            <a:ext cx="5829300" cy="1960562"/>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B238A7FD-85CF-4267-97E0-8D388E406CDC}" type="slidenum">
              <a:rPr lang="en-US" altLang="zh-TW"/>
              <a:pPr>
                <a:defRPr/>
              </a:pPr>
              <a:t>‹#›</a:t>
            </a:fld>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302842A7-EBF7-462C-A12A-4CCA12D289A7}" type="slidenum">
              <a:rPr lang="en-US" altLang="zh-TW"/>
              <a:pPr>
                <a:defRPr/>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4972050" y="366713"/>
            <a:ext cx="1543050" cy="780097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342900" y="366713"/>
            <a:ext cx="4476750" cy="780097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ABB5E56F-60F5-42C5-B56C-5E5596577225}" type="slidenum">
              <a:rPr lang="en-US" altLang="zh-TW"/>
              <a:pPr>
                <a:defRPr/>
              </a:pPr>
              <a:t>‹#›</a:t>
            </a:fld>
            <a:endParaRPr lang="en-US"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342900" y="366713"/>
            <a:ext cx="6172200" cy="15240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342900" y="2133600"/>
            <a:ext cx="3009900" cy="60340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3505200" y="2133600"/>
            <a:ext cx="3009900" cy="60340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BAB1F0CD-0D44-448E-BB76-DA5EE274877B}" type="slidenum">
              <a:rPr lang="en-US" altLang="zh-TW"/>
              <a:pPr>
                <a:defRPr/>
              </a:pPr>
              <a:t>‹#›</a:t>
            </a:fld>
            <a:endParaRPr lang="en-US" altLang="zh-TW"/>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標題，四項物件">
    <p:spTree>
      <p:nvGrpSpPr>
        <p:cNvPr id="1" name=""/>
        <p:cNvGrpSpPr/>
        <p:nvPr/>
      </p:nvGrpSpPr>
      <p:grpSpPr>
        <a:xfrm>
          <a:off x="0" y="0"/>
          <a:ext cx="0" cy="0"/>
          <a:chOff x="0" y="0"/>
          <a:chExt cx="0" cy="0"/>
        </a:xfrm>
      </p:grpSpPr>
      <p:sp>
        <p:nvSpPr>
          <p:cNvPr id="2" name="標題 1"/>
          <p:cNvSpPr>
            <a:spLocks noGrp="1"/>
          </p:cNvSpPr>
          <p:nvPr>
            <p:ph type="title" sz="quarter"/>
          </p:nvPr>
        </p:nvSpPr>
        <p:spPr>
          <a:xfrm>
            <a:off x="342900" y="366713"/>
            <a:ext cx="6172200" cy="1524000"/>
          </a:xfrm>
        </p:spPr>
        <p:txBody>
          <a:bodyPr/>
          <a:lstStyle/>
          <a:p>
            <a:r>
              <a:rPr lang="zh-TW" altLang="en-US" smtClean="0"/>
              <a:t>按一下以編輯母片標題樣式</a:t>
            </a:r>
            <a:endParaRPr lang="zh-TW" altLang="en-US"/>
          </a:p>
        </p:txBody>
      </p:sp>
      <p:sp>
        <p:nvSpPr>
          <p:cNvPr id="3" name="內容版面配置區 2"/>
          <p:cNvSpPr>
            <a:spLocks noGrp="1"/>
          </p:cNvSpPr>
          <p:nvPr>
            <p:ph sz="quarter" idx="1"/>
          </p:nvPr>
        </p:nvSpPr>
        <p:spPr>
          <a:xfrm>
            <a:off x="342900" y="2133600"/>
            <a:ext cx="3009900" cy="294005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quarter" idx="2"/>
          </p:nvPr>
        </p:nvSpPr>
        <p:spPr>
          <a:xfrm>
            <a:off x="3505200" y="2133600"/>
            <a:ext cx="3009900" cy="294005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內容版面配置區 4"/>
          <p:cNvSpPr>
            <a:spLocks noGrp="1"/>
          </p:cNvSpPr>
          <p:nvPr>
            <p:ph sz="quarter" idx="3"/>
          </p:nvPr>
        </p:nvSpPr>
        <p:spPr>
          <a:xfrm>
            <a:off x="342900" y="5226050"/>
            <a:ext cx="3009900" cy="29416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內容版面配置區 5"/>
          <p:cNvSpPr>
            <a:spLocks noGrp="1"/>
          </p:cNvSpPr>
          <p:nvPr>
            <p:ph sz="quarter" idx="4"/>
          </p:nvPr>
        </p:nvSpPr>
        <p:spPr>
          <a:xfrm>
            <a:off x="3505200" y="5226050"/>
            <a:ext cx="3009900" cy="29416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p:cNvSpPr>
            <a:spLocks noGrp="1" noChangeArrowheads="1"/>
          </p:cNvSpPr>
          <p:nvPr>
            <p:ph type="sldNum" sz="quarter" idx="12"/>
          </p:nvPr>
        </p:nvSpPr>
        <p:spPr>
          <a:ln/>
        </p:spPr>
        <p:txBody>
          <a:bodyPr/>
          <a:lstStyle>
            <a:lvl1pPr>
              <a:defRPr/>
            </a:lvl1pPr>
          </a:lstStyle>
          <a:p>
            <a:pPr>
              <a:defRPr/>
            </a:pPr>
            <a:fld id="{897A8615-9C37-4807-B4DD-273EA56C9001}" type="slidenum">
              <a:rPr lang="en-US" altLang="zh-TW"/>
              <a:pPr>
                <a:defRPr/>
              </a:pPr>
              <a:t>‹#›</a:t>
            </a:fld>
            <a:endParaRPr lang="en-US" altLang="zh-TW"/>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標題及圖表或組織圖">
    <p:spTree>
      <p:nvGrpSpPr>
        <p:cNvPr id="1" name=""/>
        <p:cNvGrpSpPr/>
        <p:nvPr/>
      </p:nvGrpSpPr>
      <p:grpSpPr>
        <a:xfrm>
          <a:off x="0" y="0"/>
          <a:ext cx="0" cy="0"/>
          <a:chOff x="0" y="0"/>
          <a:chExt cx="0" cy="0"/>
        </a:xfrm>
      </p:grpSpPr>
      <p:sp>
        <p:nvSpPr>
          <p:cNvPr id="2" name="標題 1"/>
          <p:cNvSpPr>
            <a:spLocks noGrp="1"/>
          </p:cNvSpPr>
          <p:nvPr>
            <p:ph type="title"/>
          </p:nvPr>
        </p:nvSpPr>
        <p:spPr>
          <a:xfrm>
            <a:off x="342900" y="366713"/>
            <a:ext cx="6172200" cy="1524000"/>
          </a:xfrm>
        </p:spPr>
        <p:txBody>
          <a:bodyPr/>
          <a:lstStyle/>
          <a:p>
            <a:r>
              <a:rPr lang="zh-TW" altLang="en-US" smtClean="0"/>
              <a:t>按一下以編輯母片標題樣式</a:t>
            </a:r>
            <a:endParaRPr lang="zh-TW" altLang="en-US"/>
          </a:p>
        </p:txBody>
      </p:sp>
      <p:sp>
        <p:nvSpPr>
          <p:cNvPr id="3" name="SmartArt 版面配置區 2"/>
          <p:cNvSpPr>
            <a:spLocks noGrp="1"/>
          </p:cNvSpPr>
          <p:nvPr>
            <p:ph type="dgm" idx="1"/>
          </p:nvPr>
        </p:nvSpPr>
        <p:spPr>
          <a:xfrm>
            <a:off x="342900" y="2133600"/>
            <a:ext cx="6172200" cy="6034088"/>
          </a:xfrm>
        </p:spPr>
        <p:txBody>
          <a:bodyPr/>
          <a:lstStyle/>
          <a:p>
            <a:pPr lvl="0"/>
            <a:endParaRPr lang="zh-TW"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F8644733-0678-4CA4-B252-7CFE22A214CB}"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5F0F8B0B-306D-4873-AACC-36637A1F5CB7}" type="slidenum">
              <a:rPr lang="en-US" altLang="zh-TW"/>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541338" y="5875338"/>
            <a:ext cx="5829300" cy="1816100"/>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9ABF1B3F-DB95-4360-9C2E-A8DE384E628B}" type="slidenum">
              <a:rPr lang="en-US" altLang="zh-TW"/>
              <a:pPr>
                <a:defRPr/>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AF4AE2A2-6F23-4CEE-B280-D3E8FF614A7E}" type="slidenum">
              <a:rPr lang="en-US" altLang="zh-TW"/>
              <a:pPr>
                <a:defRPr/>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p:cNvSpPr>
            <a:spLocks noGrp="1" noChangeArrowheads="1"/>
          </p:cNvSpPr>
          <p:nvPr>
            <p:ph type="sldNum" sz="quarter" idx="12"/>
          </p:nvPr>
        </p:nvSpPr>
        <p:spPr>
          <a:ln/>
        </p:spPr>
        <p:txBody>
          <a:bodyPr/>
          <a:lstStyle>
            <a:lvl1pPr>
              <a:defRPr/>
            </a:lvl1pPr>
          </a:lstStyle>
          <a:p>
            <a:pPr>
              <a:defRPr/>
            </a:pPr>
            <a:fld id="{224C6131-9CB2-403A-9DAA-F704FA50EA1E}" type="slidenum">
              <a:rPr lang="en-US" altLang="zh-TW"/>
              <a:pPr>
                <a:defRPr/>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pPr>
              <a:defRPr/>
            </a:pPr>
            <a:fld id="{4E808016-D327-4909-9230-1259A85F3222}" type="slidenum">
              <a:rPr lang="en-US" altLang="zh-TW"/>
              <a:pPr>
                <a:defRPr/>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p:cNvSpPr>
            <a:spLocks noGrp="1" noChangeArrowheads="1"/>
          </p:cNvSpPr>
          <p:nvPr>
            <p:ph type="sldNum" sz="quarter" idx="12"/>
          </p:nvPr>
        </p:nvSpPr>
        <p:spPr>
          <a:ln/>
        </p:spPr>
        <p:txBody>
          <a:bodyPr/>
          <a:lstStyle>
            <a:lvl1pPr>
              <a:defRPr/>
            </a:lvl1pPr>
          </a:lstStyle>
          <a:p>
            <a:pPr>
              <a:defRPr/>
            </a:pPr>
            <a:fld id="{D3C397FA-38FF-4B6E-A055-79677C9C2ED5}" type="slidenum">
              <a:rPr lang="en-US" altLang="zh-TW"/>
              <a:pPr>
                <a:defRPr/>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342900" y="363538"/>
            <a:ext cx="2255838" cy="154940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93F97E8F-F9D7-4E1A-A552-8567C3BF157C}" type="slidenum">
              <a:rPr lang="en-US" altLang="zh-TW"/>
              <a:pPr>
                <a:defRPr/>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344613" y="6400800"/>
            <a:ext cx="4114800" cy="755650"/>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A61833E3-A121-48C7-BF6B-7F121B296327}"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8" name="Rectangle 4"/>
          <p:cNvSpPr>
            <a:spLocks noGrp="1" noChangeArrowheads="1"/>
          </p:cNvSpPr>
          <p:nvPr>
            <p:ph type="dt" sz="half" idx="2"/>
          </p:nvPr>
        </p:nvSpPr>
        <p:spPr bwMode="auto">
          <a:xfrm>
            <a:off x="342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ea typeface="+mn-ea"/>
              </a:defRPr>
            </a:lvl1pPr>
          </a:lstStyle>
          <a:p>
            <a:pPr>
              <a:defRPr/>
            </a:pPr>
            <a:endParaRPr lang="en-US" altLang="zh-TW"/>
          </a:p>
        </p:txBody>
      </p:sp>
      <p:sp>
        <p:nvSpPr>
          <p:cNvPr id="1029" name="Rectangle 5"/>
          <p:cNvSpPr>
            <a:spLocks noGrp="1" noChangeArrowheads="1"/>
          </p:cNvSpPr>
          <p:nvPr>
            <p:ph type="ftr" sz="quarter" idx="3"/>
          </p:nvPr>
        </p:nvSpPr>
        <p:spPr bwMode="auto">
          <a:xfrm>
            <a:off x="2343150" y="8326438"/>
            <a:ext cx="21717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ea typeface="+mn-ea"/>
              </a:defRPr>
            </a:lvl1pPr>
          </a:lstStyle>
          <a:p>
            <a:pPr>
              <a:defRPr/>
            </a:pPr>
            <a:endParaRPr lang="en-US" altLang="zh-TW"/>
          </a:p>
        </p:txBody>
      </p:sp>
      <p:sp>
        <p:nvSpPr>
          <p:cNvPr id="1030" name="Rectangle 6"/>
          <p:cNvSpPr>
            <a:spLocks noGrp="1" noChangeArrowheads="1"/>
          </p:cNvSpPr>
          <p:nvPr>
            <p:ph type="sldNum" sz="quarter" idx="4"/>
          </p:nvPr>
        </p:nvSpPr>
        <p:spPr bwMode="auto">
          <a:xfrm>
            <a:off x="4914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ea typeface="+mn-ea"/>
              </a:defRPr>
            </a:lvl1pPr>
          </a:lstStyle>
          <a:p>
            <a:pPr>
              <a:defRPr/>
            </a:pPr>
            <a:fld id="{0335324F-59EB-4299-8433-71B70656AE80}"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pitchFamily="18" charset="-120"/>
        </a:defRPr>
      </a:lvl2pPr>
      <a:lvl3pPr algn="ctr" rtl="0" eaLnBrk="0" fontAlgn="base" hangingPunct="0">
        <a:spcBef>
          <a:spcPct val="0"/>
        </a:spcBef>
        <a:spcAft>
          <a:spcPct val="0"/>
        </a:spcAft>
        <a:defRPr kumimoji="1" sz="4400">
          <a:solidFill>
            <a:schemeClr val="tx2"/>
          </a:solidFill>
          <a:latin typeface="Arial" charset="0"/>
          <a:ea typeface="新細明體" pitchFamily="18" charset="-120"/>
        </a:defRPr>
      </a:lvl3pPr>
      <a:lvl4pPr algn="ctr" rtl="0" eaLnBrk="0" fontAlgn="base" hangingPunct="0">
        <a:spcBef>
          <a:spcPct val="0"/>
        </a:spcBef>
        <a:spcAft>
          <a:spcPct val="0"/>
        </a:spcAft>
        <a:defRPr kumimoji="1" sz="4400">
          <a:solidFill>
            <a:schemeClr val="tx2"/>
          </a:solidFill>
          <a:latin typeface="Arial" charset="0"/>
          <a:ea typeface="新細明體" pitchFamily="18" charset="-120"/>
        </a:defRPr>
      </a:lvl4pPr>
      <a:lvl5pPr algn="ctr" rtl="0" eaLnBrk="0" fontAlgn="base" hangingPunct="0">
        <a:spcBef>
          <a:spcPct val="0"/>
        </a:spcBef>
        <a:spcAft>
          <a:spcPct val="0"/>
        </a:spcAft>
        <a:defRPr kumimoji="1" sz="4400">
          <a:solidFill>
            <a:schemeClr val="tx2"/>
          </a:solidFill>
          <a:latin typeface="Arial" charset="0"/>
          <a:ea typeface="新細明體" pitchFamily="18" charset="-120"/>
        </a:defRPr>
      </a:lvl5pPr>
      <a:lvl6pPr marL="457200" algn="ctr" rtl="0" fontAlgn="base">
        <a:spcBef>
          <a:spcPct val="0"/>
        </a:spcBef>
        <a:spcAft>
          <a:spcPct val="0"/>
        </a:spcAft>
        <a:defRPr kumimoji="1" sz="4400">
          <a:solidFill>
            <a:schemeClr val="tx2"/>
          </a:solidFill>
          <a:latin typeface="Arial" charset="0"/>
          <a:ea typeface="新細明體" pitchFamily="18" charset="-120"/>
        </a:defRPr>
      </a:lvl6pPr>
      <a:lvl7pPr marL="914400" algn="ctr" rtl="0" fontAlgn="base">
        <a:spcBef>
          <a:spcPct val="0"/>
        </a:spcBef>
        <a:spcAft>
          <a:spcPct val="0"/>
        </a:spcAft>
        <a:defRPr kumimoji="1" sz="4400">
          <a:solidFill>
            <a:schemeClr val="tx2"/>
          </a:solidFill>
          <a:latin typeface="Arial" charset="0"/>
          <a:ea typeface="新細明體" pitchFamily="18" charset="-120"/>
        </a:defRPr>
      </a:lvl7pPr>
      <a:lvl8pPr marL="1371600" algn="ctr" rtl="0" fontAlgn="base">
        <a:spcBef>
          <a:spcPct val="0"/>
        </a:spcBef>
        <a:spcAft>
          <a:spcPct val="0"/>
        </a:spcAft>
        <a:defRPr kumimoji="1" sz="4400">
          <a:solidFill>
            <a:schemeClr val="tx2"/>
          </a:solidFill>
          <a:latin typeface="Arial" charset="0"/>
          <a:ea typeface="新細明體" pitchFamily="18" charset="-120"/>
        </a:defRPr>
      </a:lvl8pPr>
      <a:lvl9pPr marL="1828800" algn="ctr" rtl="0" fontAlgn="base">
        <a:spcBef>
          <a:spcPct val="0"/>
        </a:spcBef>
        <a:spcAft>
          <a:spcPct val="0"/>
        </a:spcAft>
        <a:defRPr kumimoji="1" sz="4400">
          <a:solidFill>
            <a:schemeClr val="tx2"/>
          </a:solidFill>
          <a:latin typeface="Arial" charset="0"/>
          <a:ea typeface="新細明體" pitchFamily="18"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title" sz="quarter"/>
          </p:nvPr>
        </p:nvSpPr>
        <p:spPr>
          <a:xfrm>
            <a:off x="188640" y="150167"/>
            <a:ext cx="6172200" cy="1685007"/>
          </a:xfrm>
        </p:spPr>
        <p:txBody>
          <a:bodyPr/>
          <a:lstStyle/>
          <a:p>
            <a:pPr eaLnBrk="1" hangingPunct="1"/>
            <a:r>
              <a:rPr lang="en-US" altLang="zh-TW" sz="2000" b="1" dirty="0" smtClean="0">
                <a:ea typeface="標楷體" pitchFamily="65" charset="-120"/>
              </a:rPr>
              <a:t/>
            </a:r>
            <a:br>
              <a:rPr lang="en-US" altLang="zh-TW" sz="2000" b="1" dirty="0" smtClean="0">
                <a:ea typeface="標楷體" pitchFamily="65" charset="-120"/>
              </a:rPr>
            </a:br>
            <a:r>
              <a:rPr lang="en-US" altLang="zh-TW" sz="2000" b="1" dirty="0" smtClean="0">
                <a:ea typeface="標楷體" pitchFamily="65" charset="-120"/>
              </a:rPr>
              <a:t/>
            </a:r>
            <a:br>
              <a:rPr lang="en-US" altLang="zh-TW" sz="2000" b="1" dirty="0" smtClean="0">
                <a:ea typeface="標楷體" pitchFamily="65" charset="-120"/>
              </a:rPr>
            </a:br>
            <a:r>
              <a:rPr lang="en-US" altLang="zh-TW" sz="2000" b="1" dirty="0" smtClean="0">
                <a:ea typeface="標楷體" pitchFamily="65" charset="-120"/>
              </a:rPr>
              <a:t/>
            </a:r>
            <a:br>
              <a:rPr lang="en-US" altLang="zh-TW" sz="2000" b="1" dirty="0" smtClean="0">
                <a:ea typeface="標楷體" pitchFamily="65" charset="-120"/>
              </a:rPr>
            </a:br>
            <a:r>
              <a:rPr lang="zh-TW" altLang="en-US" sz="2000" b="1" dirty="0" smtClean="0">
                <a:ea typeface="標楷體" pitchFamily="65" charset="-120"/>
              </a:rPr>
              <a:t>高價</a:t>
            </a:r>
            <a:r>
              <a:rPr lang="zh-TW" altLang="en-US" sz="2000" b="1" dirty="0">
                <a:ea typeface="標楷體" pitchFamily="65" charset="-120"/>
              </a:rPr>
              <a:t>植物的品質雲端</a:t>
            </a:r>
            <a:r>
              <a:rPr lang="zh-TW" altLang="en-US" sz="2000" b="1" dirty="0" smtClean="0">
                <a:ea typeface="標楷體" pitchFamily="65" charset="-120"/>
              </a:rPr>
              <a:t>檢測</a:t>
            </a:r>
            <a:r>
              <a:rPr lang="en-US" altLang="zh-TW" sz="2000" b="1" dirty="0" smtClean="0">
                <a:ea typeface="標楷體" pitchFamily="65" charset="-120"/>
              </a:rPr>
              <a:t/>
            </a:r>
            <a:br>
              <a:rPr lang="en-US" altLang="zh-TW" sz="2000" b="1" dirty="0" smtClean="0">
                <a:ea typeface="標楷體" pitchFamily="65" charset="-120"/>
              </a:rPr>
            </a:br>
            <a:r>
              <a:rPr lang="zh-TW" altLang="en-US" sz="1300" dirty="0" smtClean="0">
                <a:solidFill>
                  <a:schemeClr val="tx1"/>
                </a:solidFill>
                <a:latin typeface="Times New Roman" pitchFamily="18" charset="0"/>
                <a:ea typeface="標楷體" pitchFamily="65" charset="-120"/>
              </a:rPr>
              <a:t>亞洲大學 資訊工程學系     學生：吳冠澤</a:t>
            </a:r>
            <a:r>
              <a:rPr lang="zh-TW" altLang="en-US" sz="1300" dirty="0" smtClean="0">
                <a:ea typeface="標楷體" pitchFamily="65" charset="-120"/>
              </a:rPr>
              <a:t>、徐振澔</a:t>
            </a:r>
            <a:r>
              <a:rPr lang="en-US" altLang="zh-TW" sz="1300" dirty="0" smtClean="0">
                <a:ea typeface="標楷體" pitchFamily="65" charset="-120"/>
              </a:rPr>
              <a:t/>
            </a:r>
            <a:br>
              <a:rPr lang="en-US" altLang="zh-TW" sz="1300" dirty="0" smtClean="0">
                <a:ea typeface="標楷體" pitchFamily="65" charset="-120"/>
              </a:rPr>
            </a:br>
            <a:r>
              <a:rPr lang="zh-TW" altLang="en-US" sz="1300" dirty="0" smtClean="0">
                <a:solidFill>
                  <a:schemeClr val="tx1"/>
                </a:solidFill>
                <a:latin typeface="Times New Roman" pitchFamily="18" charset="0"/>
                <a:ea typeface="標楷體" pitchFamily="65" charset="-120"/>
              </a:rPr>
              <a:t>指導教授：蔡志仁教授</a:t>
            </a:r>
          </a:p>
        </p:txBody>
      </p:sp>
      <p:sp>
        <p:nvSpPr>
          <p:cNvPr id="2054" name="Rectangle 6"/>
          <p:cNvSpPr>
            <a:spLocks noChangeArrowheads="1"/>
          </p:cNvSpPr>
          <p:nvPr/>
        </p:nvSpPr>
        <p:spPr bwMode="auto">
          <a:xfrm>
            <a:off x="890588" y="3495675"/>
            <a:ext cx="6858000" cy="0"/>
          </a:xfrm>
          <a:prstGeom prst="rect">
            <a:avLst/>
          </a:prstGeom>
          <a:noFill/>
          <a:ln w="9525">
            <a:noFill/>
            <a:miter lim="800000"/>
            <a:headEnd/>
            <a:tailEnd/>
          </a:ln>
        </p:spPr>
        <p:txBody>
          <a:bodyPr>
            <a:spAutoFit/>
          </a:bodyPr>
          <a:lstStyle/>
          <a:p>
            <a:endParaRPr lang="zh-TW" altLang="en-US"/>
          </a:p>
        </p:txBody>
      </p:sp>
      <p:sp>
        <p:nvSpPr>
          <p:cNvPr id="2055" name="Rectangle 7"/>
          <p:cNvSpPr>
            <a:spLocks noChangeArrowheads="1"/>
          </p:cNvSpPr>
          <p:nvPr/>
        </p:nvSpPr>
        <p:spPr bwMode="auto">
          <a:xfrm>
            <a:off x="800100" y="3529013"/>
            <a:ext cx="6858000" cy="0"/>
          </a:xfrm>
          <a:prstGeom prst="rect">
            <a:avLst/>
          </a:prstGeom>
          <a:noFill/>
          <a:ln w="9525">
            <a:noFill/>
            <a:miter lim="800000"/>
            <a:headEnd/>
            <a:tailEnd/>
          </a:ln>
        </p:spPr>
        <p:txBody>
          <a:bodyPr>
            <a:spAutoFit/>
          </a:bodyPr>
          <a:lstStyle/>
          <a:p>
            <a:endParaRPr lang="zh-TW" altLang="en-US"/>
          </a:p>
        </p:txBody>
      </p:sp>
      <p:sp>
        <p:nvSpPr>
          <p:cNvPr id="2056" name="Text Box 8"/>
          <p:cNvSpPr txBox="1">
            <a:spLocks noChangeArrowheads="1"/>
          </p:cNvSpPr>
          <p:nvPr/>
        </p:nvSpPr>
        <p:spPr bwMode="auto">
          <a:xfrm>
            <a:off x="7830" y="1978925"/>
            <a:ext cx="6858000" cy="2566836"/>
          </a:xfrm>
          <a:prstGeom prst="rect">
            <a:avLst/>
          </a:prstGeom>
          <a:noFill/>
          <a:ln w="9525">
            <a:noFill/>
            <a:miter lim="800000"/>
            <a:headEnd/>
            <a:tailEnd/>
          </a:ln>
        </p:spPr>
        <p:txBody>
          <a:bodyPr wrap="square" lIns="91422" tIns="45710" rIns="91422" bIns="45710">
            <a:spAutoFit/>
          </a:bodyPr>
          <a:lstStyle/>
          <a:p>
            <a:pPr algn="ctr">
              <a:spcBef>
                <a:spcPct val="50000"/>
              </a:spcBef>
            </a:pPr>
            <a:r>
              <a:rPr lang="zh-TW" altLang="en-US" sz="1200" dirty="0"/>
              <a:t>摘要</a:t>
            </a:r>
            <a:endParaRPr lang="en-US" altLang="zh-TW" sz="1200" dirty="0"/>
          </a:p>
          <a:p>
            <a:r>
              <a:rPr lang="zh-TW" altLang="zh-TW" sz="1200" dirty="0" smtClean="0"/>
              <a:t>本</a:t>
            </a:r>
            <a:r>
              <a:rPr lang="zh-TW" altLang="zh-TW" sz="1200" dirty="0"/>
              <a:t>計畫開發本土</a:t>
            </a:r>
            <a:r>
              <a:rPr lang="zh-TW" altLang="zh-TW" sz="1200" dirty="0" smtClean="0"/>
              <a:t>的高價植物品質雲端檢測實驗平台</a:t>
            </a:r>
            <a:r>
              <a:rPr lang="zh-TW" altLang="en-US" sz="1200" dirty="0" smtClean="0"/>
              <a:t>。</a:t>
            </a:r>
            <a:endParaRPr lang="en-US" altLang="zh-TW" sz="1200" dirty="0" smtClean="0"/>
          </a:p>
          <a:p>
            <a:r>
              <a:rPr lang="zh-TW" altLang="zh-TW" sz="1200" dirty="0" smtClean="0"/>
              <a:t>技術層面上結合</a:t>
            </a:r>
            <a:r>
              <a:rPr lang="en-US" altLang="zh-TW" sz="1200" dirty="0" smtClean="0"/>
              <a:t>:</a:t>
            </a:r>
          </a:p>
          <a:p>
            <a:pPr marL="68580" indent="0">
              <a:buNone/>
            </a:pPr>
            <a:r>
              <a:rPr lang="en-US" altLang="zh-TW" sz="1200" dirty="0"/>
              <a:t>	1.</a:t>
            </a:r>
            <a:r>
              <a:rPr lang="zh-TW" altLang="en-US" sz="1200" dirty="0"/>
              <a:t>亞洲大學資工系的雲端主機。</a:t>
            </a:r>
            <a:endParaRPr lang="en-US" altLang="zh-TW" sz="1200" dirty="0"/>
          </a:p>
          <a:p>
            <a:pPr marL="68580" indent="0">
              <a:buNone/>
            </a:pPr>
            <a:r>
              <a:rPr lang="zh-TW" altLang="en-US" sz="1200" dirty="0"/>
              <a:t>	</a:t>
            </a:r>
            <a:r>
              <a:rPr lang="en-US" altLang="zh-TW" sz="1200" dirty="0"/>
              <a:t>2.</a:t>
            </a:r>
            <a:r>
              <a:rPr lang="zh-TW" altLang="en-US" sz="1200" dirty="0"/>
              <a:t>影像處理檢測方法。</a:t>
            </a:r>
            <a:endParaRPr lang="en-US" altLang="zh-TW" sz="1200" dirty="0"/>
          </a:p>
          <a:p>
            <a:r>
              <a:rPr lang="zh-TW" altLang="zh-TW" sz="1200" dirty="0"/>
              <a:t>系統架構</a:t>
            </a:r>
            <a:r>
              <a:rPr lang="en-US" altLang="zh-TW" sz="1200" dirty="0"/>
              <a:t>:</a:t>
            </a:r>
          </a:p>
          <a:p>
            <a:pPr marL="68580" indent="0">
              <a:buNone/>
            </a:pPr>
            <a:r>
              <a:rPr lang="en-US" altLang="zh-TW" sz="1200" dirty="0"/>
              <a:t>	1.Win8</a:t>
            </a:r>
            <a:r>
              <a:rPr lang="zh-TW" altLang="zh-TW" sz="1200" dirty="0"/>
              <a:t>平板控制器</a:t>
            </a:r>
            <a:r>
              <a:rPr lang="zh-TW" altLang="en-US" sz="1200" dirty="0"/>
              <a:t>。</a:t>
            </a:r>
            <a:endParaRPr lang="en-US" altLang="zh-TW" sz="1200" dirty="0"/>
          </a:p>
          <a:p>
            <a:pPr marL="68580" indent="0">
              <a:buNone/>
            </a:pPr>
            <a:r>
              <a:rPr lang="en-US" altLang="zh-TW" sz="1200" dirty="0"/>
              <a:t>	2.</a:t>
            </a:r>
            <a:r>
              <a:rPr lang="zh-TW" altLang="zh-TW" sz="1200" dirty="0"/>
              <a:t>攝影機</a:t>
            </a:r>
            <a:r>
              <a:rPr lang="zh-TW" altLang="zh-TW" sz="1200" dirty="0" smtClean="0"/>
              <a:t>。</a:t>
            </a:r>
            <a:endParaRPr lang="en-US" altLang="zh-TW" sz="1200" dirty="0" smtClean="0"/>
          </a:p>
          <a:p>
            <a:pPr marL="68580" indent="0">
              <a:buNone/>
            </a:pPr>
            <a:endParaRPr lang="en-US" altLang="zh-TW" sz="1200" dirty="0"/>
          </a:p>
          <a:p>
            <a:r>
              <a:rPr lang="zh-TW" altLang="zh-TW" sz="1200" dirty="0"/>
              <a:t>本計畫利用雲端主機計算影像處理方法與蜜蜂演算法，實作出一套高價植物品質雲端檢測系統，透過形態學及邊界搜尋法，找出可以檢測出高價植物的品質參數，如：其葉片的厚度、數量以及邊緣破損程度，並利用蜜蜂演算法來尋找最佳篩選值，藉由這些方法實現高價植物品質雲端檢測系統。</a:t>
            </a:r>
          </a:p>
          <a:p>
            <a:pPr>
              <a:spcBef>
                <a:spcPct val="20000"/>
              </a:spcBef>
              <a:buClr>
                <a:schemeClr val="accent1"/>
              </a:buClr>
              <a:buSzPct val="65000"/>
              <a:buFont typeface="Wingdings" pitchFamily="2" charset="2"/>
              <a:buNone/>
            </a:pPr>
            <a:endParaRPr lang="en-US" altLang="zh-TW" sz="1400" dirty="0">
              <a:latin typeface="標楷體" pitchFamily="65" charset="-120"/>
            </a:endParaRPr>
          </a:p>
        </p:txBody>
      </p:sp>
      <p:pic>
        <p:nvPicPr>
          <p:cNvPr id="13"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5058000" y="1441002"/>
            <a:ext cx="1683368" cy="195700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5" name="矩形 14"/>
          <p:cNvSpPr/>
          <p:nvPr/>
        </p:nvSpPr>
        <p:spPr>
          <a:xfrm>
            <a:off x="5577002" y="3433137"/>
            <a:ext cx="1111531" cy="276999"/>
          </a:xfrm>
          <a:prstGeom prst="rect">
            <a:avLst/>
          </a:prstGeom>
        </p:spPr>
        <p:txBody>
          <a:bodyPr wrap="square">
            <a:spAutoFit/>
          </a:bodyPr>
          <a:lstStyle/>
          <a:p>
            <a:pPr algn="ctr"/>
            <a:r>
              <a:rPr lang="zh-TW" altLang="en-US" sz="1200" dirty="0" smtClean="0">
                <a:latin typeface="標楷體" panose="03000509000000000000" pitchFamily="65" charset="-120"/>
                <a:ea typeface="標楷體" panose="03000509000000000000" pitchFamily="65" charset="-120"/>
              </a:rPr>
              <a:t>系統流程圖</a:t>
            </a:r>
            <a:endParaRPr lang="zh-TW" altLang="en-US" sz="1200" dirty="0">
              <a:latin typeface="標楷體" panose="03000509000000000000" pitchFamily="65" charset="-120"/>
              <a:ea typeface="標楷體" panose="03000509000000000000" pitchFamily="65" charset="-120"/>
            </a:endParaRPr>
          </a:p>
        </p:txBody>
      </p:sp>
      <p:pic>
        <p:nvPicPr>
          <p:cNvPr id="17" name="Picture 2" descr="C:\Users\I627-ST\Desktop\擷取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830" y="4248416"/>
            <a:ext cx="2219201" cy="2003279"/>
          </a:xfrm>
          <a:prstGeom prst="rect">
            <a:avLst/>
          </a:prstGeom>
          <a:noFill/>
          <a:extLst>
            <a:ext uri="{909E8E84-426E-40DD-AFC4-6F175D3DCCD1}">
              <a14:hiddenFill xmlns:a14="http://schemas.microsoft.com/office/drawing/2010/main" xmlns="">
                <a:solidFill>
                  <a:srgbClr val="FFFFFF"/>
                </a:solidFill>
              </a14:hiddenFill>
            </a:ext>
          </a:extLst>
        </p:spPr>
      </p:pic>
      <p:pic>
        <p:nvPicPr>
          <p:cNvPr id="19" name="Picture 2" descr="C:\Users\I627-ST\Desktop\擷取4.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317406" y="4226756"/>
            <a:ext cx="2227031" cy="2007634"/>
          </a:xfrm>
          <a:prstGeom prst="rect">
            <a:avLst/>
          </a:prstGeom>
          <a:noFill/>
          <a:extLst>
            <a:ext uri="{909E8E84-426E-40DD-AFC4-6F175D3DCCD1}">
              <a14:hiddenFill xmlns:a14="http://schemas.microsoft.com/office/drawing/2010/main" xmlns="">
                <a:solidFill>
                  <a:srgbClr val="FFFFFF"/>
                </a:solidFill>
              </a14:hiddenFill>
            </a:ext>
          </a:extLst>
        </p:spPr>
      </p:pic>
      <p:pic>
        <p:nvPicPr>
          <p:cNvPr id="21" name="Picture 3" descr="C:\Users\I627-ST\Desktop\擷取3.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634812" y="4248416"/>
            <a:ext cx="2223188" cy="2003279"/>
          </a:xfrm>
          <a:prstGeom prst="rect">
            <a:avLst/>
          </a:prstGeom>
          <a:noFill/>
          <a:extLst>
            <a:ext uri="{909E8E84-426E-40DD-AFC4-6F175D3DCCD1}">
              <a14:hiddenFill xmlns:a14="http://schemas.microsoft.com/office/drawing/2010/main" xmlns="">
                <a:solidFill>
                  <a:srgbClr val="FFFFFF"/>
                </a:solidFill>
              </a14:hiddenFill>
            </a:ext>
          </a:extLst>
        </p:spPr>
      </p:pic>
      <p:sp>
        <p:nvSpPr>
          <p:cNvPr id="22" name="矩形 21"/>
          <p:cNvSpPr/>
          <p:nvPr/>
        </p:nvSpPr>
        <p:spPr>
          <a:xfrm>
            <a:off x="608810" y="6332831"/>
            <a:ext cx="1017240" cy="206896"/>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200" dirty="0" smtClean="0">
                <a:solidFill>
                  <a:schemeClr val="tx2"/>
                </a:solidFill>
                <a:latin typeface="標楷體" panose="03000509000000000000" pitchFamily="65" charset="-120"/>
                <a:ea typeface="標楷體" panose="03000509000000000000" pitchFamily="65" charset="-120"/>
              </a:rPr>
              <a:t>訓練顏色</a:t>
            </a:r>
            <a:endParaRPr lang="en-US" altLang="zh-TW" sz="1200" dirty="0" smtClean="0">
              <a:solidFill>
                <a:schemeClr val="tx2"/>
              </a:solidFill>
              <a:latin typeface="標楷體" panose="03000509000000000000" pitchFamily="65" charset="-120"/>
              <a:ea typeface="標楷體" panose="03000509000000000000" pitchFamily="65" charset="-120"/>
            </a:endParaRPr>
          </a:p>
        </p:txBody>
      </p:sp>
      <p:sp>
        <p:nvSpPr>
          <p:cNvPr id="23" name="矩形 22"/>
          <p:cNvSpPr/>
          <p:nvPr/>
        </p:nvSpPr>
        <p:spPr>
          <a:xfrm>
            <a:off x="2429665" y="6284393"/>
            <a:ext cx="2016224" cy="288032"/>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200" dirty="0" smtClean="0">
                <a:solidFill>
                  <a:schemeClr val="tx2"/>
                </a:solidFill>
                <a:latin typeface="標楷體" panose="03000509000000000000" pitchFamily="65" charset="-120"/>
                <a:ea typeface="標楷體" panose="03000509000000000000" pitchFamily="65" charset="-120"/>
              </a:rPr>
              <a:t>品質檢測</a:t>
            </a:r>
            <a:endParaRPr lang="en-US" altLang="zh-TW" sz="1200" dirty="0" smtClean="0">
              <a:solidFill>
                <a:schemeClr val="tx2"/>
              </a:solidFill>
              <a:latin typeface="標楷體" panose="03000509000000000000" pitchFamily="65" charset="-120"/>
              <a:ea typeface="標楷體" panose="03000509000000000000" pitchFamily="65" charset="-120"/>
            </a:endParaRPr>
          </a:p>
        </p:txBody>
      </p:sp>
      <p:sp>
        <p:nvSpPr>
          <p:cNvPr id="24" name="矩形 23"/>
          <p:cNvSpPr/>
          <p:nvPr/>
        </p:nvSpPr>
        <p:spPr>
          <a:xfrm>
            <a:off x="5098334" y="6292263"/>
            <a:ext cx="1296144" cy="288032"/>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200" dirty="0" smtClean="0">
                <a:solidFill>
                  <a:schemeClr val="tx2"/>
                </a:solidFill>
                <a:latin typeface="標楷體" panose="03000509000000000000" pitchFamily="65" charset="-120"/>
                <a:ea typeface="標楷體" panose="03000509000000000000" pitchFamily="65" charset="-120"/>
              </a:rPr>
              <a:t>實驗</a:t>
            </a:r>
            <a:endParaRPr lang="en-US" altLang="zh-TW" sz="1200" dirty="0" smtClean="0">
              <a:solidFill>
                <a:schemeClr val="tx2"/>
              </a:solidFill>
              <a:latin typeface="標楷體" panose="03000509000000000000" pitchFamily="65" charset="-120"/>
              <a:ea typeface="標楷體" panose="03000509000000000000" pitchFamily="65" charset="-120"/>
            </a:endParaRPr>
          </a:p>
        </p:txBody>
      </p:sp>
      <p:sp>
        <p:nvSpPr>
          <p:cNvPr id="25" name="內容版面配置區 2"/>
          <p:cNvSpPr>
            <a:spLocks noGrp="1"/>
          </p:cNvSpPr>
          <p:nvPr>
            <p:ph idx="1"/>
          </p:nvPr>
        </p:nvSpPr>
        <p:spPr>
          <a:xfrm>
            <a:off x="0" y="6536017"/>
            <a:ext cx="6858000" cy="3508977"/>
          </a:xfrm>
        </p:spPr>
        <p:txBody>
          <a:bodyPr>
            <a:normAutofit/>
          </a:bodyPr>
          <a:lstStyle/>
          <a:p>
            <a:pPr marL="0" indent="0" algn="ctr">
              <a:buNone/>
            </a:pPr>
            <a:r>
              <a:rPr lang="zh-TW" altLang="en-US" sz="1200" dirty="0" smtClean="0">
                <a:latin typeface="標楷體" panose="03000509000000000000" pitchFamily="65" charset="-120"/>
                <a:ea typeface="標楷體" panose="03000509000000000000" pitchFamily="65" charset="-120"/>
              </a:rPr>
              <a:t>結論</a:t>
            </a:r>
            <a:endParaRPr lang="en-US" altLang="zh-TW" sz="1200" dirty="0" smtClean="0">
              <a:latin typeface="標楷體" panose="03000509000000000000" pitchFamily="65" charset="-120"/>
              <a:ea typeface="標楷體" panose="03000509000000000000" pitchFamily="65" charset="-120"/>
            </a:endParaRPr>
          </a:p>
          <a:p>
            <a:pPr marL="0" indent="0">
              <a:buNone/>
            </a:pPr>
            <a:r>
              <a:rPr lang="zh-TW" altLang="en-US" sz="1200" dirty="0" smtClean="0">
                <a:latin typeface="標楷體" panose="03000509000000000000" pitchFamily="65" charset="-120"/>
                <a:ea typeface="標楷體" panose="03000509000000000000" pitchFamily="65" charset="-120"/>
              </a:rPr>
              <a:t>藉</a:t>
            </a:r>
            <a:r>
              <a:rPr lang="zh-TW" altLang="en-US" sz="1200" dirty="0">
                <a:latin typeface="標楷體" panose="03000509000000000000" pitchFamily="65" charset="-120"/>
                <a:ea typeface="標楷體" panose="03000509000000000000" pitchFamily="65" charset="-120"/>
              </a:rPr>
              <a:t>由</a:t>
            </a:r>
            <a:r>
              <a:rPr lang="en-US" altLang="zh-TW" sz="1200" dirty="0">
                <a:latin typeface="標楷體" panose="03000509000000000000" pitchFamily="65" charset="-120"/>
                <a:ea typeface="標楷體" panose="03000509000000000000" pitchFamily="65" charset="-120"/>
              </a:rPr>
              <a:t>CIE Lab</a:t>
            </a:r>
            <a:r>
              <a:rPr lang="zh-TW" altLang="en-US" sz="1200" dirty="0">
                <a:latin typeface="標楷體" panose="03000509000000000000" pitchFamily="65" charset="-120"/>
                <a:ea typeface="標楷體" panose="03000509000000000000" pitchFamily="65" charset="-120"/>
              </a:rPr>
              <a:t>色彩空間轉換之方法，將原始影像透過轉後可以得到更多的顏色分類，對於在篩選以及顏色分類上有相當大的幫助，相較於使用</a:t>
            </a:r>
            <a:r>
              <a:rPr lang="en-US" altLang="zh-TW" sz="1200" dirty="0">
                <a:latin typeface="標楷體" panose="03000509000000000000" pitchFamily="65" charset="-120"/>
                <a:ea typeface="標楷體" panose="03000509000000000000" pitchFamily="65" charset="-120"/>
              </a:rPr>
              <a:t>RGB</a:t>
            </a:r>
            <a:r>
              <a:rPr lang="zh-TW" altLang="en-US" sz="1200" dirty="0">
                <a:latin typeface="標楷體" panose="03000509000000000000" pitchFamily="65" charset="-120"/>
                <a:ea typeface="標楷體" panose="03000509000000000000" pitchFamily="65" charset="-120"/>
              </a:rPr>
              <a:t>色彩空間可以達到較好效果，轉換</a:t>
            </a:r>
            <a:r>
              <a:rPr lang="en-US" altLang="zh-TW" sz="1200" dirty="0">
                <a:latin typeface="標楷體" panose="03000509000000000000" pitchFamily="65" charset="-120"/>
                <a:ea typeface="標楷體" panose="03000509000000000000" pitchFamily="65" charset="-120"/>
              </a:rPr>
              <a:t>CIE Lab</a:t>
            </a:r>
            <a:r>
              <a:rPr lang="zh-TW" altLang="en-US" sz="1200" dirty="0">
                <a:latin typeface="標楷體" panose="03000509000000000000" pitchFamily="65" charset="-120"/>
                <a:ea typeface="標楷體" panose="03000509000000000000" pitchFamily="65" charset="-120"/>
              </a:rPr>
              <a:t>後再透過分類的方式將所需要之葉片顏色做分類後，也可以縮短在搜尋葉片的時間與複雜度，而且</a:t>
            </a:r>
            <a:r>
              <a:rPr lang="en-US" altLang="zh-TW" sz="1200" dirty="0">
                <a:latin typeface="標楷體" panose="03000509000000000000" pitchFamily="65" charset="-120"/>
                <a:ea typeface="標楷體" panose="03000509000000000000" pitchFamily="65" charset="-120"/>
              </a:rPr>
              <a:t>CIE Lab</a:t>
            </a:r>
            <a:r>
              <a:rPr lang="zh-TW" altLang="en-US" sz="1200" dirty="0">
                <a:latin typeface="標楷體" panose="03000509000000000000" pitchFamily="65" charset="-120"/>
                <a:ea typeface="標楷體" panose="03000509000000000000" pitchFamily="65" charset="-120"/>
              </a:rPr>
              <a:t>會將亮度與色彩關係分開，在不調整</a:t>
            </a:r>
            <a:r>
              <a:rPr lang="en-US" altLang="zh-TW" sz="1200" dirty="0">
                <a:latin typeface="標楷體" panose="03000509000000000000" pitchFamily="65" charset="-120"/>
                <a:ea typeface="標楷體" panose="03000509000000000000" pitchFamily="65" charset="-120"/>
              </a:rPr>
              <a:t>L</a:t>
            </a:r>
            <a:r>
              <a:rPr lang="zh-TW" altLang="en-US" sz="1200" dirty="0">
                <a:latin typeface="標楷體" panose="03000509000000000000" pitchFamily="65" charset="-120"/>
                <a:ea typeface="標楷體" panose="03000509000000000000" pitchFamily="65" charset="-120"/>
              </a:rPr>
              <a:t>的情況下，也可以藉由基因演算法的方式調整</a:t>
            </a:r>
            <a:r>
              <a:rPr lang="en-US" altLang="zh-TW" sz="1200" dirty="0">
                <a:latin typeface="標楷體" panose="03000509000000000000" pitchFamily="65" charset="-120"/>
                <a:ea typeface="標楷體" panose="03000509000000000000" pitchFamily="65" charset="-120"/>
              </a:rPr>
              <a:t>a</a:t>
            </a:r>
            <a:r>
              <a:rPr lang="zh-TW" altLang="en-US" sz="1200" dirty="0">
                <a:latin typeface="標楷體" panose="03000509000000000000" pitchFamily="65" charset="-120"/>
                <a:ea typeface="標楷體" panose="03000509000000000000" pitchFamily="65" charset="-120"/>
              </a:rPr>
              <a:t>值與</a:t>
            </a:r>
            <a:r>
              <a:rPr lang="en-US" altLang="zh-TW" sz="1200" dirty="0">
                <a:latin typeface="標楷體" panose="03000509000000000000" pitchFamily="65" charset="-120"/>
                <a:ea typeface="標楷體" panose="03000509000000000000" pitchFamily="65" charset="-120"/>
              </a:rPr>
              <a:t>b</a:t>
            </a:r>
            <a:r>
              <a:rPr lang="zh-TW" altLang="en-US" sz="1200" dirty="0">
                <a:latin typeface="標楷體" panose="03000509000000000000" pitchFamily="65" charset="-120"/>
                <a:ea typeface="標楷體" panose="03000509000000000000" pitchFamily="65" charset="-120"/>
              </a:rPr>
              <a:t>值，進而達到更有效的篩選效果，透過這些方法有效找出葉片並且可以計算出葉片面積、葉片數量以及葉片受損程度。</a:t>
            </a:r>
          </a:p>
          <a:p>
            <a:pPr marL="0" indent="0">
              <a:buNone/>
            </a:pPr>
            <a:r>
              <a:rPr lang="zh-TW" altLang="en-US" sz="1200" dirty="0">
                <a:latin typeface="標楷體" panose="03000509000000000000" pitchFamily="65" charset="-120"/>
                <a:ea typeface="標楷體" panose="03000509000000000000" pitchFamily="65" charset="-120"/>
              </a:rPr>
              <a:t>在未來希望可以提升蘭花品質檢測系統的品質，也許可以利用修改</a:t>
            </a:r>
            <a:r>
              <a:rPr lang="en-US" altLang="zh-TW" sz="1200" dirty="0">
                <a:latin typeface="標楷體" panose="03000509000000000000" pitchFamily="65" charset="-120"/>
                <a:ea typeface="標楷體" panose="03000509000000000000" pitchFamily="65" charset="-120"/>
              </a:rPr>
              <a:t>CIE Lab</a:t>
            </a:r>
            <a:r>
              <a:rPr lang="zh-TW" altLang="en-US" sz="1200" dirty="0">
                <a:latin typeface="標楷體" panose="03000509000000000000" pitchFamily="65" charset="-120"/>
                <a:ea typeface="標楷體" panose="03000509000000000000" pitchFamily="65" charset="-120"/>
              </a:rPr>
              <a:t>轉換矩陣的方式可以達到更多的色彩分類，也可以更精確的計算葉片的品質，在計算葉片數量上也可以透過更好的基準值估算出更精準的葉片數量，除此之外在未來或許可以在蘭花之外的產品上，也可以利用別種產物上面。</a:t>
            </a:r>
          </a:p>
          <a:p>
            <a:pPr marL="0" indent="0">
              <a:buNone/>
            </a:pPr>
            <a:endParaRPr lang="zh-TW" altLang="en-US" sz="1200" dirty="0">
              <a:latin typeface="標楷體" panose="03000509000000000000" pitchFamily="65" charset="-120"/>
              <a:ea typeface="標楷體" panose="03000509000000000000" pitchFamily="65" charset="-12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313</TotalTime>
  <Words>252</Words>
  <Application>Microsoft Office PowerPoint</Application>
  <PresentationFormat>如螢幕大小 (4:3)</PresentationFormat>
  <Paragraphs>18</Paragraphs>
  <Slides>1</Slides>
  <Notes>0</Notes>
  <HiddenSlides>0</HiddenSlides>
  <MMClips>0</MMClips>
  <ScaleCrop>false</ScaleCrop>
  <HeadingPairs>
    <vt:vector size="4" baseType="variant">
      <vt:variant>
        <vt:lpstr>佈景主題</vt:lpstr>
      </vt:variant>
      <vt:variant>
        <vt:i4>1</vt:i4>
      </vt:variant>
      <vt:variant>
        <vt:lpstr>投影片標題</vt:lpstr>
      </vt:variant>
      <vt:variant>
        <vt:i4>1</vt:i4>
      </vt:variant>
    </vt:vector>
  </HeadingPairs>
  <TitlesOfParts>
    <vt:vector size="2" baseType="lpstr">
      <vt:lpstr>預設簡報設計</vt:lpstr>
      <vt:lpstr>   高價植物的品質雲端檢測 亞洲大學 資訊工程學系     學生：吳冠澤、徐振澔 指導教授：蔡志仁教授</vt:lpstr>
    </vt:vector>
  </TitlesOfParts>
  <Company>CMT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以T-CAD模擬軟體實現MOS元件之架構與特性分析 亞洲大學 資訊工程學系大學部專題     學生：蔡旻縉、王彰億、許琮麟、陳岳弘                       指導教授：游信強教授</dc:title>
  <dc:creator>資訊工程學系</dc:creator>
  <cp:lastModifiedBy>user</cp:lastModifiedBy>
  <cp:revision>23</cp:revision>
  <dcterms:created xsi:type="dcterms:W3CDTF">2009-01-21T01:29:19Z</dcterms:created>
  <dcterms:modified xsi:type="dcterms:W3CDTF">2014-12-05T07:26:08Z</dcterms:modified>
</cp:coreProperties>
</file>