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9" r:id="rId3"/>
    <p:sldId id="260" r:id="rId4"/>
    <p:sldId id="261" r:id="rId5"/>
    <p:sldId id="264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58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0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A371-A732-47EC-B92B-EDC58F33187D}" type="datetimeFigureOut">
              <a:rPr lang="zh-TW" altLang="en-US" smtClean="0"/>
              <a:t>2014/12/17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62A2-3A7A-4210-AA36-E836B2DE7D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A371-A732-47EC-B92B-EDC58F33187D}" type="datetimeFigureOut">
              <a:rPr lang="zh-TW" altLang="en-US" smtClean="0"/>
              <a:t>2014/12/17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62A2-3A7A-4210-AA36-E836B2DE7D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A371-A732-47EC-B92B-EDC58F33187D}" type="datetimeFigureOut">
              <a:rPr lang="zh-TW" altLang="en-US" smtClean="0"/>
              <a:t>2014/12/17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62A2-3A7A-4210-AA36-E836B2DE7D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A371-A732-47EC-B92B-EDC58F33187D}" type="datetimeFigureOut">
              <a:rPr lang="zh-TW" altLang="en-US" smtClean="0"/>
              <a:t>2014/12/17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62A2-3A7A-4210-AA36-E836B2DE7D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A371-A732-47EC-B92B-EDC58F33187D}" type="datetimeFigureOut">
              <a:rPr lang="zh-TW" altLang="en-US" smtClean="0"/>
              <a:t>2014/12/17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62A2-3A7A-4210-AA36-E836B2DE7D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A371-A732-47EC-B92B-EDC58F33187D}" type="datetimeFigureOut">
              <a:rPr lang="zh-TW" altLang="en-US" smtClean="0"/>
              <a:t>2014/12/17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62A2-3A7A-4210-AA36-E836B2DE7D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A371-A732-47EC-B92B-EDC58F33187D}" type="datetimeFigureOut">
              <a:rPr lang="zh-TW" altLang="en-US" smtClean="0"/>
              <a:t>2014/12/17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62A2-3A7A-4210-AA36-E836B2DE7D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A371-A732-47EC-B92B-EDC58F33187D}" type="datetimeFigureOut">
              <a:rPr lang="zh-TW" altLang="en-US" smtClean="0"/>
              <a:t>2014/12/17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62A2-3A7A-4210-AA36-E836B2DE7D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A371-A732-47EC-B92B-EDC58F33187D}" type="datetimeFigureOut">
              <a:rPr lang="zh-TW" altLang="en-US" smtClean="0"/>
              <a:t>2014/12/17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62A2-3A7A-4210-AA36-E836B2DE7D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A371-A732-47EC-B92B-EDC58F33187D}" type="datetimeFigureOut">
              <a:rPr lang="zh-TW" altLang="en-US" smtClean="0"/>
              <a:t>2014/12/17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62A2-3A7A-4210-AA36-E836B2DE7D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AA371-A732-47EC-B92B-EDC58F33187D}" type="datetimeFigureOut">
              <a:rPr lang="zh-TW" altLang="en-US" smtClean="0"/>
              <a:t>2014/12/17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362A2-3A7A-4210-AA36-E836B2DE7D9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AA371-A732-47EC-B92B-EDC58F33187D}" type="datetimeFigureOut">
              <a:rPr lang="zh-TW" altLang="en-US" smtClean="0"/>
              <a:t>2014/12/17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362A2-3A7A-4210-AA36-E836B2DE7D9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tmp"/><Relationship Id="rId4" Type="http://schemas.openxmlformats.org/officeDocument/2006/relationships/image" Target="../media/image1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87624" y="620688"/>
            <a:ext cx="6777318" cy="1731982"/>
          </a:xfrm>
        </p:spPr>
        <p:txBody>
          <a:bodyPr anchor="ctr" anchorCtr="0"/>
          <a:lstStyle/>
          <a:p>
            <a:pPr algn="ctr"/>
            <a:r>
              <a:rPr lang="zh-TW" altLang="en-US" dirty="0" smtClean="0">
                <a:solidFill>
                  <a:schemeClr val="bg1"/>
                </a:solidFill>
              </a:rPr>
              <a:t>親筆書寫模擬</a:t>
            </a:r>
            <a:r>
              <a:rPr lang="en-US" altLang="zh-TW" dirty="0" smtClean="0">
                <a:solidFill>
                  <a:schemeClr val="bg1"/>
                </a:solidFill>
              </a:rPr>
              <a:t>app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solidFill>
                  <a:schemeClr val="bg1"/>
                </a:solidFill>
              </a:rPr>
              <a:t>組員</a:t>
            </a:r>
            <a:r>
              <a:rPr lang="en-US" altLang="zh-TW" dirty="0" smtClean="0">
                <a:solidFill>
                  <a:schemeClr val="bg1"/>
                </a:solidFill>
              </a:rPr>
              <a:t>:</a:t>
            </a:r>
            <a:r>
              <a:rPr lang="zh-TW" altLang="zh-TW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張浥塵</a:t>
            </a:r>
            <a:r>
              <a: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李洋</a:t>
            </a:r>
            <a:r>
              <a: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林至璿</a:t>
            </a:r>
            <a:r>
              <a: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指導教授：</a:t>
            </a:r>
            <a:r>
              <a:rPr lang="zh-TW" altLang="zh-TW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朱學亭</a:t>
            </a:r>
            <a:r>
              <a:rPr lang="zh-TW" altLang="en-US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教授</a:t>
            </a:r>
          </a:p>
        </p:txBody>
      </p:sp>
    </p:spTree>
    <p:extLst>
      <p:ext uri="{BB962C8B-B14F-4D97-AF65-F5344CB8AC3E}">
        <p14:creationId xmlns:p14="http://schemas.microsoft.com/office/powerpoint/2010/main" val="2167366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程式碼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628800"/>
            <a:ext cx="7992888" cy="4464496"/>
          </a:xfrm>
        </p:spPr>
        <p:txBody>
          <a:bodyPr anchor="t" anchorCtr="0">
            <a:normAutofit fontScale="925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altLang="zh-TW" dirty="0" err="1">
                <a:solidFill>
                  <a:srgbClr val="0000C0"/>
                </a:solidFill>
                <a:latin typeface="Consolas"/>
              </a:rPr>
              <a:t>grid</a:t>
            </a:r>
            <a:r>
              <a:rPr lang="en-US" altLang="zh-TW" dirty="0" err="1">
                <a:solidFill>
                  <a:srgbClr val="000000"/>
                </a:solidFill>
                <a:latin typeface="Consolas"/>
              </a:rPr>
              <a:t>.setDrawingCacheEnabled</a:t>
            </a:r>
            <a:r>
              <a:rPr lang="en-US" altLang="zh-TW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altLang="zh-TW" b="1" dirty="0">
                <a:solidFill>
                  <a:srgbClr val="7F0055"/>
                </a:solidFill>
                <a:latin typeface="Consolas"/>
              </a:rPr>
              <a:t>true</a:t>
            </a:r>
            <a:r>
              <a:rPr lang="en-US" altLang="zh-TW" b="1" dirty="0">
                <a:solidFill>
                  <a:srgbClr val="000000"/>
                </a:solidFill>
                <a:latin typeface="Consolas"/>
              </a:rPr>
              <a:t>); </a:t>
            </a:r>
            <a:endParaRPr lang="zh-TW" altLang="zh-TW" sz="1200" kern="100" dirty="0">
              <a:latin typeface="Calibri"/>
              <a:ea typeface="新細明體"/>
              <a:cs typeface="Times New Roman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0000"/>
                </a:solidFill>
                <a:latin typeface="Consolas"/>
              </a:rPr>
              <a:t>Bitmap </a:t>
            </a:r>
            <a:r>
              <a:rPr lang="en-US" altLang="zh-TW" dirty="0" err="1">
                <a:solidFill>
                  <a:srgbClr val="000000"/>
                </a:solidFill>
                <a:latin typeface="Consolas"/>
              </a:rPr>
              <a:t>bmScreen</a:t>
            </a:r>
            <a:r>
              <a:rPr lang="en-US" altLang="zh-TW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altLang="zh-TW" dirty="0" err="1">
                <a:solidFill>
                  <a:srgbClr val="0000C0"/>
                </a:solidFill>
                <a:latin typeface="Consolas"/>
              </a:rPr>
              <a:t>grid</a:t>
            </a:r>
            <a:r>
              <a:rPr lang="en-US" altLang="zh-TW" dirty="0" err="1">
                <a:solidFill>
                  <a:srgbClr val="000000"/>
                </a:solidFill>
                <a:latin typeface="Consolas"/>
              </a:rPr>
              <a:t>.getDrawingCache</a:t>
            </a:r>
            <a:r>
              <a:rPr lang="en-US" altLang="zh-TW" dirty="0" smtClean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rgbClr val="7F0055"/>
                </a:solidFill>
                <a:latin typeface="Consolas"/>
              </a:rPr>
              <a:t>try</a:t>
            </a:r>
            <a:r>
              <a:rPr lang="en-US" altLang="zh-TW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zh-TW" b="1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zh-TW" altLang="en-US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altLang="zh-TW" dirty="0" err="1" smtClean="0">
                <a:solidFill>
                  <a:srgbClr val="000000"/>
                </a:solidFill>
                <a:latin typeface="Consolas"/>
              </a:rPr>
              <a:t>fos</a:t>
            </a:r>
            <a:r>
              <a:rPr lang="en-US" altLang="zh-TW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zh-TW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altLang="zh-TW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altLang="zh-TW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zh-TW" b="1" dirty="0" err="1">
                <a:solidFill>
                  <a:srgbClr val="000000"/>
                </a:solidFill>
                <a:latin typeface="Consolas"/>
              </a:rPr>
              <a:t>FileOutputStream</a:t>
            </a:r>
            <a:r>
              <a:rPr lang="en-US" altLang="zh-TW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altLang="zh-TW" b="1" dirty="0" smtClean="0">
                <a:solidFill>
                  <a:srgbClr val="2A00FF"/>
                </a:solidFill>
                <a:latin typeface="Consolas"/>
              </a:rPr>
              <a:t>“/</a:t>
            </a:r>
            <a:r>
              <a:rPr lang="en-US" altLang="zh-TW" dirty="0" err="1">
                <a:solidFill>
                  <a:srgbClr val="2A00FF"/>
                </a:solidFill>
                <a:latin typeface="Consolas"/>
              </a:rPr>
              <a:t>sdcard</a:t>
            </a:r>
            <a:r>
              <a:rPr lang="en-US" altLang="zh-TW" dirty="0">
                <a:solidFill>
                  <a:srgbClr val="2A00FF"/>
                </a:solidFill>
                <a:latin typeface="Consolas"/>
              </a:rPr>
              <a:t>/DCIM</a:t>
            </a:r>
            <a:r>
              <a:rPr lang="en-US" altLang="zh-TW" dirty="0" smtClean="0">
                <a:solidFill>
                  <a:srgbClr val="2A00FF"/>
                </a:solidFill>
                <a:latin typeface="Consolas"/>
              </a:rPr>
              <a:t>/”</a:t>
            </a:r>
            <a:r>
              <a:rPr lang="en-US" altLang="zh-TW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zh-TW" dirty="0">
                <a:solidFill>
                  <a:srgbClr val="000000"/>
                </a:solidFill>
                <a:latin typeface="Consolas"/>
              </a:rPr>
              <a:t>+ </a:t>
            </a:r>
            <a:endParaRPr lang="en-US" altLang="zh-TW" dirty="0" smtClean="0">
              <a:solidFill>
                <a:srgbClr val="000000"/>
              </a:solidFill>
              <a:latin typeface="Consolas"/>
            </a:endParaRPr>
          </a:p>
          <a:p>
            <a:pPr marL="0" lvl="0" indent="0">
              <a:buClr>
                <a:srgbClr val="C5E1FE"/>
              </a:buClr>
              <a:buNone/>
            </a:pPr>
            <a:r>
              <a:rPr lang="zh-TW" alt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zh-TW" altLang="en-US" dirty="0" smtClean="0">
                <a:solidFill>
                  <a:srgbClr val="000000"/>
                </a:solidFill>
                <a:latin typeface="Consolas"/>
              </a:rPr>
              <a:t>                    </a:t>
            </a:r>
            <a:r>
              <a:rPr lang="en-US" altLang="zh-TW" sz="2000" dirty="0" err="1" smtClean="0">
                <a:solidFill>
                  <a:srgbClr val="000000"/>
                </a:solidFill>
                <a:latin typeface="Consolas"/>
              </a:rPr>
              <a:t>editText.getText</a:t>
            </a:r>
            <a:r>
              <a:rPr lang="en-US" altLang="zh-TW" sz="2000" dirty="0">
                <a:solidFill>
                  <a:srgbClr val="000000"/>
                </a:solidFill>
                <a:latin typeface="Consolas"/>
              </a:rPr>
              <a:t>().</a:t>
            </a:r>
            <a:r>
              <a:rPr lang="en-US" altLang="zh-TW" sz="2000" dirty="0" err="1">
                <a:solidFill>
                  <a:srgbClr val="000000"/>
                </a:solidFill>
                <a:latin typeface="Consolas"/>
              </a:rPr>
              <a:t>toString</a:t>
            </a:r>
            <a:r>
              <a:rPr lang="en-US" altLang="zh-TW" sz="2000" dirty="0" smtClean="0">
                <a:solidFill>
                  <a:srgbClr val="000000"/>
                </a:solidFill>
                <a:latin typeface="Consolas"/>
              </a:rPr>
              <a:t>() + </a:t>
            </a:r>
            <a:r>
              <a:rPr lang="en-US" altLang="zh-TW" sz="2000" dirty="0" smtClean="0">
                <a:solidFill>
                  <a:srgbClr val="2A00FF"/>
                </a:solidFill>
                <a:latin typeface="Consolas"/>
              </a:rPr>
              <a:t>".</a:t>
            </a:r>
            <a:r>
              <a:rPr lang="en-US" altLang="zh-TW" sz="2000" dirty="0">
                <a:solidFill>
                  <a:srgbClr val="2A00FF"/>
                </a:solidFill>
                <a:latin typeface="Consolas"/>
              </a:rPr>
              <a:t>jpg</a:t>
            </a:r>
            <a:r>
              <a:rPr lang="en-US" altLang="zh-TW" sz="2000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altLang="zh-TW" sz="2000" dirty="0" smtClean="0">
                <a:solidFill>
                  <a:srgbClr val="000000"/>
                </a:solidFill>
                <a:latin typeface="Consolas"/>
              </a:rPr>
              <a:t>);</a:t>
            </a:r>
            <a:endParaRPr lang="en-US" altLang="zh-TW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</a:pPr>
            <a:r>
              <a:rPr lang="zh-TW" altLang="en-US" b="1" dirty="0" smtClean="0">
                <a:solidFill>
                  <a:srgbClr val="7F0055"/>
                </a:solidFill>
                <a:latin typeface="Consolas"/>
              </a:rPr>
              <a:t>      </a:t>
            </a:r>
            <a:r>
              <a:rPr lang="en-US" altLang="zh-TW" b="1" dirty="0" smtClean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altLang="zh-TW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zh-TW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altLang="zh-TW" b="1" dirty="0" err="1">
                <a:solidFill>
                  <a:srgbClr val="000000"/>
                </a:solidFill>
                <a:latin typeface="Consolas"/>
              </a:rPr>
              <a:t>fos</a:t>
            </a:r>
            <a:r>
              <a:rPr lang="en-US" altLang="zh-TW" b="1" dirty="0">
                <a:solidFill>
                  <a:srgbClr val="000000"/>
                </a:solidFill>
                <a:latin typeface="Consolas"/>
              </a:rPr>
              <a:t> != </a:t>
            </a:r>
            <a:r>
              <a:rPr lang="en-US" altLang="zh-TW" b="1" dirty="0">
                <a:solidFill>
                  <a:srgbClr val="7F0055"/>
                </a:solidFill>
                <a:latin typeface="Consolas"/>
              </a:rPr>
              <a:t>null</a:t>
            </a:r>
            <a:r>
              <a:rPr lang="en-US" altLang="zh-TW" b="1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 marL="0" indent="0">
              <a:buNone/>
            </a:pPr>
            <a:r>
              <a:rPr lang="zh-TW" altLang="en-US" dirty="0" smtClean="0">
                <a:solidFill>
                  <a:srgbClr val="000000"/>
                </a:solidFill>
                <a:latin typeface="Consolas"/>
              </a:rPr>
              <a:t>           </a:t>
            </a:r>
            <a:r>
              <a:rPr lang="en-US" altLang="zh-TW" dirty="0" smtClean="0">
                <a:solidFill>
                  <a:srgbClr val="000000"/>
                </a:solidFill>
                <a:latin typeface="Consolas"/>
              </a:rPr>
              <a:t>bitmap3.compress(Bitmap.CompressFormat.</a:t>
            </a:r>
            <a:r>
              <a:rPr lang="en-US" altLang="zh-TW" i="1" dirty="0" smtClean="0">
                <a:solidFill>
                  <a:srgbClr val="0000C0"/>
                </a:solidFill>
                <a:latin typeface="Consolas"/>
              </a:rPr>
              <a:t>JPEG</a:t>
            </a:r>
            <a:r>
              <a:rPr lang="en-US" altLang="zh-TW" i="1" dirty="0">
                <a:solidFill>
                  <a:srgbClr val="000000"/>
                </a:solidFill>
                <a:latin typeface="Consolas"/>
              </a:rPr>
              <a:t>, 90, </a:t>
            </a:r>
            <a:r>
              <a:rPr lang="en-US" altLang="zh-TW" i="1" dirty="0" err="1">
                <a:solidFill>
                  <a:srgbClr val="000000"/>
                </a:solidFill>
                <a:latin typeface="Consolas"/>
              </a:rPr>
              <a:t>fos</a:t>
            </a:r>
            <a:r>
              <a:rPr lang="en-US" altLang="zh-TW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0" indent="0">
              <a:buNone/>
            </a:pPr>
            <a:r>
              <a:rPr lang="zh-TW" altLang="en-US" dirty="0" smtClean="0">
                <a:solidFill>
                  <a:srgbClr val="000000"/>
                </a:solidFill>
                <a:latin typeface="Consolas"/>
              </a:rPr>
              <a:t>           </a:t>
            </a:r>
            <a:r>
              <a:rPr lang="en-US" altLang="zh-TW" dirty="0" err="1" smtClean="0">
                <a:solidFill>
                  <a:srgbClr val="000000"/>
                </a:solidFill>
                <a:latin typeface="Consolas"/>
              </a:rPr>
              <a:t>fos.close</a:t>
            </a:r>
            <a:r>
              <a:rPr lang="en-US" altLang="zh-TW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marL="0" indent="0">
              <a:buNone/>
            </a:pPr>
            <a:r>
              <a:rPr lang="zh-TW" altLang="en-US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zh-TW" altLang="en-US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altLang="zh-TW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altLang="zh-TW" dirty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</a:pPr>
            <a:r>
              <a:rPr lang="en-US" altLang="zh-TW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altLang="zh-TW" dirty="0" smtClean="0">
                <a:solidFill>
                  <a:srgbClr val="000000"/>
                </a:solidFill>
                <a:latin typeface="Consolas"/>
              </a:rPr>
              <a:t>} </a:t>
            </a:r>
            <a:r>
              <a:rPr lang="en-US" altLang="zh-TW" b="1" dirty="0">
                <a:solidFill>
                  <a:srgbClr val="7F0055"/>
                </a:solidFill>
                <a:latin typeface="Consolas"/>
              </a:rPr>
              <a:t>catch</a:t>
            </a:r>
            <a:r>
              <a:rPr lang="en-US" altLang="zh-TW" b="1" dirty="0">
                <a:solidFill>
                  <a:srgbClr val="000000"/>
                </a:solidFill>
                <a:latin typeface="Consolas"/>
              </a:rPr>
              <a:t> (Exception e) {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000000"/>
                </a:solidFill>
                <a:latin typeface="Consolas"/>
              </a:rPr>
              <a:t>             </a:t>
            </a:r>
            <a:r>
              <a:rPr lang="en-US" altLang="zh-TW" dirty="0" err="1" smtClean="0">
                <a:solidFill>
                  <a:srgbClr val="000000"/>
                </a:solidFill>
                <a:latin typeface="Consolas"/>
              </a:rPr>
              <a:t>e.printStackTrace</a:t>
            </a:r>
            <a:r>
              <a:rPr lang="en-US" altLang="zh-TW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marL="0" indent="0">
              <a:buNone/>
            </a:pPr>
            <a:r>
              <a:rPr lang="zh-TW" altLang="en-US" dirty="0">
                <a:solidFill>
                  <a:srgbClr val="000000"/>
                </a:solidFill>
                <a:latin typeface="Consolas"/>
              </a:rPr>
              <a:t>     </a:t>
            </a:r>
            <a:r>
              <a:rPr lang="zh-TW" altLang="en-US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altLang="zh-TW" dirty="0" smtClean="0">
                <a:solidFill>
                  <a:srgbClr val="000000"/>
                </a:solidFill>
                <a:latin typeface="Consolas"/>
              </a:rPr>
              <a:t>}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0079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pdf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988840"/>
            <a:ext cx="3730625" cy="185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1403648" y="1484784"/>
            <a:ext cx="3094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出現下</a:t>
            </a:r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圖對話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窗以後選擇</a:t>
            </a:r>
            <a:r>
              <a:rPr lang="en-US" altLang="zh-TW" dirty="0" smtClean="0">
                <a:solidFill>
                  <a:schemeClr val="bg1"/>
                </a:solidFill>
              </a:rPr>
              <a:t>pdf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769" y="4289143"/>
            <a:ext cx="3648584" cy="2217216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1403647" y="3875733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一樣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輸入檔名後案確定後，便存檔完成</a:t>
            </a:r>
            <a:endParaRPr lang="zh-TW" altLang="en-US" dirty="0">
              <a:solidFill>
                <a:schemeClr val="bg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8029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125113" cy="924475"/>
          </a:xfrm>
        </p:spPr>
        <p:txBody>
          <a:bodyPr/>
          <a:lstStyle/>
          <a:p>
            <a:pPr algn="ctr"/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程式碼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81464" y="1196752"/>
            <a:ext cx="7125112" cy="1261599"/>
          </a:xfrm>
        </p:spPr>
        <p:txBody>
          <a:bodyPr anchor="t" anchorCtr="0"/>
          <a:lstStyle/>
          <a:p>
            <a:pPr marL="0" indent="0">
              <a:buNone/>
            </a:pPr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要寫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儲存</a:t>
            </a:r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pdf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的程式，必須先上網搜尋</a:t>
            </a:r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itextpdf.jar</a:t>
            </a:r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並下載，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下載好之後將檔案放在專案資料夾裡面的 </a:t>
            </a:r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lib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資料夾</a:t>
            </a:r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裡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，再引用 </a:t>
            </a:r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jar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檔裡</a:t>
            </a:r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的內容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endParaRPr lang="en-US" altLang="zh-TW" dirty="0" smtClean="0">
              <a:solidFill>
                <a:schemeClr val="bg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程式如下</a:t>
            </a:r>
          </a:p>
          <a:p>
            <a:pPr marL="0" indent="0">
              <a:buNone/>
            </a:pPr>
            <a:endParaRPr lang="en-US" altLang="zh-TW" dirty="0" smtClean="0">
              <a:latin typeface="新細明體"/>
              <a:ea typeface="新細明體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67544" y="2276872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altLang="zh-TW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zh-TW" b="1" dirty="0" err="1">
                <a:solidFill>
                  <a:srgbClr val="000000"/>
                </a:solidFill>
                <a:latin typeface="Consolas"/>
              </a:rPr>
              <a:t>com.itextpdf.text.Document</a:t>
            </a:r>
            <a:r>
              <a:rPr lang="en-US" altLang="zh-TW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altLang="zh-TW" b="1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altLang="zh-TW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zh-TW" b="1" dirty="0" err="1">
                <a:solidFill>
                  <a:srgbClr val="000000"/>
                </a:solidFill>
                <a:latin typeface="Consolas"/>
              </a:rPr>
              <a:t>com.itextpdf.text.Image</a:t>
            </a:r>
            <a:r>
              <a:rPr lang="en-US" altLang="zh-TW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altLang="zh-TW" b="1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US" altLang="zh-TW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zh-TW" b="1" dirty="0" err="1">
                <a:solidFill>
                  <a:srgbClr val="000000"/>
                </a:solidFill>
                <a:latin typeface="Consolas"/>
              </a:rPr>
              <a:t>com.itextpdf.text.pdf.PdfWriter</a:t>
            </a:r>
            <a:r>
              <a:rPr lang="en-US" altLang="zh-TW" b="1" dirty="0" smtClean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altLang="zh-TW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zh-TW" b="1" dirty="0">
                <a:solidFill>
                  <a:srgbClr val="7F0055"/>
                </a:solidFill>
                <a:latin typeface="Consolas"/>
              </a:rPr>
              <a:t>try</a:t>
            </a:r>
            <a:r>
              <a:rPr lang="en-US" altLang="zh-TW" b="1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r>
              <a:rPr lang="zh-TW" altLang="en-US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altLang="zh-TW" dirty="0" smtClean="0">
                <a:solidFill>
                  <a:srgbClr val="000000"/>
                </a:solidFill>
                <a:latin typeface="Consolas"/>
              </a:rPr>
              <a:t>Document </a:t>
            </a:r>
            <a:r>
              <a:rPr lang="en-US" altLang="zh-TW" dirty="0" err="1">
                <a:solidFill>
                  <a:srgbClr val="000000"/>
                </a:solidFill>
                <a:latin typeface="Consolas"/>
              </a:rPr>
              <a:t>document</a:t>
            </a:r>
            <a:r>
              <a:rPr lang="en-US" altLang="zh-TW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altLang="zh-TW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altLang="zh-TW" b="1" dirty="0">
                <a:solidFill>
                  <a:srgbClr val="000000"/>
                </a:solidFill>
                <a:latin typeface="Consolas"/>
              </a:rPr>
              <a:t> Document();</a:t>
            </a:r>
          </a:p>
          <a:p>
            <a:r>
              <a:rPr lang="en-US" altLang="zh-TW" dirty="0">
                <a:solidFill>
                  <a:srgbClr val="000000"/>
                </a:solidFill>
                <a:latin typeface="Consolas"/>
              </a:rPr>
              <a:t>     </a:t>
            </a:r>
            <a:r>
              <a:rPr lang="zh-TW" alt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zh-TW" dirty="0" err="1" smtClean="0">
                <a:solidFill>
                  <a:srgbClr val="000000"/>
                </a:solidFill>
                <a:latin typeface="Consolas"/>
              </a:rPr>
              <a:t>ByteArrayOutputStream</a:t>
            </a:r>
            <a:r>
              <a:rPr lang="en-US" altLang="zh-TW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zh-TW" dirty="0" err="1">
                <a:solidFill>
                  <a:srgbClr val="000000"/>
                </a:solidFill>
                <a:latin typeface="Consolas"/>
              </a:rPr>
              <a:t>baos</a:t>
            </a:r>
            <a:r>
              <a:rPr lang="en-US" altLang="zh-TW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altLang="zh-TW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altLang="zh-TW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zh-TW" b="1" dirty="0" err="1">
                <a:solidFill>
                  <a:srgbClr val="000000"/>
                </a:solidFill>
                <a:latin typeface="Consolas"/>
              </a:rPr>
              <a:t>ByteArrayOutputStream</a:t>
            </a:r>
            <a:r>
              <a:rPr lang="en-US" altLang="zh-TW" b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altLang="zh-TW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zh-TW" dirty="0" err="1">
                <a:solidFill>
                  <a:srgbClr val="000000"/>
                </a:solidFill>
                <a:latin typeface="Consolas"/>
              </a:rPr>
              <a:t>PdfWriter.</a:t>
            </a:r>
            <a:r>
              <a:rPr lang="en-US" altLang="zh-TW" i="1" dirty="0" err="1">
                <a:solidFill>
                  <a:srgbClr val="000000"/>
                </a:solidFill>
                <a:latin typeface="Consolas"/>
              </a:rPr>
              <a:t>getInstance</a:t>
            </a:r>
            <a:r>
              <a:rPr lang="en-US" altLang="zh-TW" i="1" dirty="0">
                <a:solidFill>
                  <a:srgbClr val="000000"/>
                </a:solidFill>
                <a:latin typeface="Consolas"/>
              </a:rPr>
              <a:t>(document, </a:t>
            </a:r>
            <a:r>
              <a:rPr lang="en-US" altLang="zh-TW" b="1" i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altLang="zh-TW" b="1" i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zh-TW" altLang="en-US" b="1" i="1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altLang="zh-TW" b="1" i="1" dirty="0" err="1" smtClean="0">
                <a:solidFill>
                  <a:srgbClr val="000000"/>
                </a:solidFill>
                <a:latin typeface="Consolas"/>
              </a:rPr>
              <a:t>FileOutputStream</a:t>
            </a:r>
            <a:r>
              <a:rPr lang="en-US" altLang="zh-TW" b="1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altLang="zh-TW" dirty="0">
                <a:solidFill>
                  <a:srgbClr val="2A00FF"/>
                </a:solidFill>
                <a:latin typeface="Consolas"/>
              </a:rPr>
              <a:t>"/</a:t>
            </a:r>
            <a:r>
              <a:rPr lang="en-US" altLang="zh-TW" dirty="0" err="1">
                <a:solidFill>
                  <a:srgbClr val="2A00FF"/>
                </a:solidFill>
                <a:latin typeface="Consolas"/>
              </a:rPr>
              <a:t>sdcard</a:t>
            </a:r>
            <a:r>
              <a:rPr lang="en-US" altLang="zh-TW" dirty="0">
                <a:solidFill>
                  <a:srgbClr val="2A00FF"/>
                </a:solidFill>
                <a:latin typeface="Consolas"/>
              </a:rPr>
              <a:t>/DCIM/PdfConvertPngDemo.pdf"</a:t>
            </a:r>
            <a:r>
              <a:rPr lang="en-US" altLang="zh-TW" dirty="0">
                <a:solidFill>
                  <a:srgbClr val="000000"/>
                </a:solidFill>
                <a:latin typeface="Consolas"/>
              </a:rPr>
              <a:t>));</a:t>
            </a:r>
          </a:p>
          <a:p>
            <a:r>
              <a:rPr lang="en-US" altLang="zh-TW" dirty="0">
                <a:solidFill>
                  <a:srgbClr val="000000"/>
                </a:solidFill>
                <a:latin typeface="Consolas"/>
              </a:rPr>
              <a:t>     </a:t>
            </a:r>
            <a:r>
              <a:rPr lang="en-US" altLang="zh-TW" dirty="0" err="1">
                <a:solidFill>
                  <a:srgbClr val="000000"/>
                </a:solidFill>
                <a:latin typeface="Consolas"/>
              </a:rPr>
              <a:t>bmScreen.compress</a:t>
            </a:r>
            <a:r>
              <a:rPr lang="en-US" altLang="zh-TW" dirty="0">
                <a:solidFill>
                  <a:srgbClr val="000000"/>
                </a:solidFill>
                <a:latin typeface="Consolas"/>
              </a:rPr>
              <a:t>(Bitmap.CompressFormat.</a:t>
            </a:r>
            <a:r>
              <a:rPr lang="en-US" altLang="zh-TW" i="1" dirty="0">
                <a:solidFill>
                  <a:srgbClr val="0000C0"/>
                </a:solidFill>
                <a:latin typeface="Consolas"/>
              </a:rPr>
              <a:t>PNG</a:t>
            </a:r>
            <a:r>
              <a:rPr lang="en-US" altLang="zh-TW" i="1" dirty="0">
                <a:solidFill>
                  <a:srgbClr val="000000"/>
                </a:solidFill>
                <a:latin typeface="Consolas"/>
              </a:rPr>
              <a:t>, 100, </a:t>
            </a:r>
            <a:r>
              <a:rPr lang="en-US" altLang="zh-TW" i="1" dirty="0" err="1">
                <a:solidFill>
                  <a:srgbClr val="000000"/>
                </a:solidFill>
                <a:latin typeface="Consolas"/>
              </a:rPr>
              <a:t>baos</a:t>
            </a:r>
            <a:r>
              <a:rPr lang="en-US" altLang="zh-TW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altLang="zh-TW" dirty="0">
                <a:solidFill>
                  <a:srgbClr val="000000"/>
                </a:solidFill>
                <a:latin typeface="Consolas"/>
              </a:rPr>
              <a:t>     </a:t>
            </a:r>
            <a:r>
              <a:rPr lang="en-US" altLang="zh-TW" i="1" dirty="0" err="1">
                <a:solidFill>
                  <a:srgbClr val="0000C0"/>
                </a:solidFill>
                <a:latin typeface="Consolas"/>
              </a:rPr>
              <a:t>arr</a:t>
            </a:r>
            <a:r>
              <a:rPr lang="en-US" altLang="zh-TW" i="1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altLang="zh-TW" i="1" dirty="0" err="1">
                <a:solidFill>
                  <a:srgbClr val="000000"/>
                </a:solidFill>
                <a:latin typeface="Consolas"/>
              </a:rPr>
              <a:t>baos.toByteArray</a:t>
            </a:r>
            <a:r>
              <a:rPr lang="en-US" altLang="zh-TW" i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altLang="zh-TW" dirty="0">
                <a:solidFill>
                  <a:srgbClr val="000000"/>
                </a:solidFill>
                <a:latin typeface="Consolas"/>
              </a:rPr>
              <a:t>     </a:t>
            </a:r>
            <a:r>
              <a:rPr lang="en-US" altLang="zh-TW" dirty="0" err="1">
                <a:solidFill>
                  <a:srgbClr val="000000"/>
                </a:solidFill>
                <a:latin typeface="Consolas"/>
              </a:rPr>
              <a:t>document.open</a:t>
            </a:r>
            <a:r>
              <a:rPr lang="en-US" altLang="zh-TW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altLang="zh-TW" dirty="0">
                <a:solidFill>
                  <a:srgbClr val="000000"/>
                </a:solidFill>
                <a:latin typeface="Consolas"/>
              </a:rPr>
              <a:t>     </a:t>
            </a:r>
            <a:r>
              <a:rPr lang="en-US" altLang="zh-TW" i="1" dirty="0">
                <a:solidFill>
                  <a:srgbClr val="0000C0"/>
                </a:solidFill>
                <a:latin typeface="Consolas"/>
              </a:rPr>
              <a:t>image</a:t>
            </a:r>
            <a:r>
              <a:rPr lang="en-US" altLang="zh-TW" i="1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altLang="zh-TW" i="1" dirty="0" err="1">
                <a:solidFill>
                  <a:srgbClr val="000000"/>
                </a:solidFill>
                <a:latin typeface="Consolas"/>
              </a:rPr>
              <a:t>Image.getInstance</a:t>
            </a:r>
            <a:r>
              <a:rPr lang="en-US" altLang="zh-TW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altLang="zh-TW" i="1" dirty="0" err="1">
                <a:solidFill>
                  <a:srgbClr val="0000C0"/>
                </a:solidFill>
                <a:latin typeface="Consolas"/>
              </a:rPr>
              <a:t>arr</a:t>
            </a:r>
            <a:r>
              <a:rPr lang="en-US" altLang="zh-TW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altLang="zh-TW" dirty="0">
                <a:solidFill>
                  <a:srgbClr val="000000"/>
                </a:solidFill>
                <a:latin typeface="Consolas"/>
              </a:rPr>
              <a:t>     </a:t>
            </a:r>
            <a:r>
              <a:rPr lang="en-US" altLang="zh-TW" dirty="0" err="1">
                <a:solidFill>
                  <a:srgbClr val="000000"/>
                </a:solidFill>
                <a:latin typeface="Consolas"/>
              </a:rPr>
              <a:t>document.add</a:t>
            </a:r>
            <a:r>
              <a:rPr lang="en-US" altLang="zh-TW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altLang="zh-TW" i="1" dirty="0">
                <a:solidFill>
                  <a:srgbClr val="0000C0"/>
                </a:solidFill>
                <a:latin typeface="Consolas"/>
              </a:rPr>
              <a:t>image</a:t>
            </a:r>
            <a:r>
              <a:rPr lang="en-US" altLang="zh-TW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altLang="zh-TW" dirty="0">
                <a:solidFill>
                  <a:srgbClr val="000000"/>
                </a:solidFill>
                <a:latin typeface="Consolas"/>
              </a:rPr>
              <a:t>     </a:t>
            </a:r>
            <a:r>
              <a:rPr lang="en-US" altLang="zh-TW" dirty="0" err="1">
                <a:solidFill>
                  <a:srgbClr val="000000"/>
                </a:solidFill>
                <a:latin typeface="Consolas"/>
              </a:rPr>
              <a:t>document.close</a:t>
            </a:r>
            <a:r>
              <a:rPr lang="en-US" altLang="zh-TW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r>
              <a:rPr lang="en-US" altLang="zh-TW" dirty="0">
                <a:solidFill>
                  <a:srgbClr val="000000"/>
                </a:solidFill>
                <a:latin typeface="Consolas"/>
              </a:rPr>
              <a:t> } </a:t>
            </a:r>
            <a:r>
              <a:rPr lang="en-US" altLang="zh-TW" b="1" dirty="0">
                <a:solidFill>
                  <a:srgbClr val="7F0055"/>
                </a:solidFill>
                <a:latin typeface="Consolas"/>
              </a:rPr>
              <a:t>catch</a:t>
            </a:r>
            <a:r>
              <a:rPr lang="en-US" altLang="zh-TW" b="1" dirty="0">
                <a:solidFill>
                  <a:srgbClr val="000000"/>
                </a:solidFill>
                <a:latin typeface="Consolas"/>
              </a:rPr>
              <a:t> (Exception e) {</a:t>
            </a:r>
          </a:p>
          <a:p>
            <a:r>
              <a:rPr lang="en-US" altLang="zh-TW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zh-TW" dirty="0" err="1">
                <a:solidFill>
                  <a:srgbClr val="000000"/>
                </a:solidFill>
                <a:latin typeface="Consolas"/>
              </a:rPr>
              <a:t>e.printStackTrace</a:t>
            </a:r>
            <a:r>
              <a:rPr lang="en-US" altLang="zh-TW" dirty="0" smtClean="0">
                <a:solidFill>
                  <a:srgbClr val="000000"/>
                </a:solidFill>
                <a:latin typeface="Consolas"/>
              </a:rPr>
              <a:t>();</a:t>
            </a:r>
            <a:r>
              <a:rPr lang="zh-TW" alt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altLang="zh-TW" b="1" dirty="0" smtClean="0">
              <a:solidFill>
                <a:srgbClr val="000000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289473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01453" y="188640"/>
            <a:ext cx="4392487" cy="936104"/>
          </a:xfrm>
        </p:spPr>
        <p:txBody>
          <a:bodyPr/>
          <a:lstStyle/>
          <a:p>
            <a:pPr algn="ctr"/>
            <a:r>
              <a:rPr lang="zh-TW" altLang="en-US" dirty="0" smtClean="0">
                <a:solidFill>
                  <a:schemeClr val="bg1"/>
                </a:solidFill>
              </a:rPr>
              <a:t>其他功能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354" y="1415505"/>
            <a:ext cx="628650" cy="48577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346" y="4005064"/>
            <a:ext cx="723900" cy="47625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346" y="4656559"/>
            <a:ext cx="828675" cy="428625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2192541" y="1473726"/>
            <a:ext cx="5724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chemeClr val="bg1"/>
                </a:solidFill>
              </a:rPr>
              <a:t>清</a:t>
            </a:r>
            <a:r>
              <a:rPr lang="zh-TW" altLang="en-US" dirty="0" smtClean="0">
                <a:solidFill>
                  <a:schemeClr val="bg1"/>
                </a:solidFill>
              </a:rPr>
              <a:t>空按下後會出現如下圖對話窗</a:t>
            </a:r>
            <a:r>
              <a:rPr lang="zh-TW" altLang="en-US" dirty="0" smtClean="0">
                <a:solidFill>
                  <a:schemeClr val="bg1"/>
                </a:solidFill>
                <a:latin typeface="新細明體"/>
                <a:ea typeface="新細明體"/>
              </a:rPr>
              <a:t>，按下確定即清空畫面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3582908" y="405852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chemeClr val="bg1"/>
                </a:solidFill>
              </a:rPr>
              <a:t>退格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3685400" y="467189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chemeClr val="bg1"/>
                </a:solidFill>
              </a:rPr>
              <a:t>空格</a:t>
            </a:r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5" name="圖片 4" descr="畫面剪輯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629" y="2060848"/>
            <a:ext cx="3781953" cy="16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96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solidFill>
                  <a:schemeClr val="bg1"/>
                </a:solidFill>
              </a:rPr>
              <a:t>app</a:t>
            </a:r>
            <a:r>
              <a:rPr lang="zh-TW" altLang="en-US" dirty="0" smtClean="0">
                <a:solidFill>
                  <a:schemeClr val="bg1"/>
                </a:solidFill>
              </a:rPr>
              <a:t>主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頁</a:t>
            </a:r>
            <a:endParaRPr lang="zh-TW" altLang="en-US" dirty="0">
              <a:solidFill>
                <a:schemeClr val="bg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587103"/>
            <a:ext cx="3312367" cy="512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18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958678"/>
            <a:ext cx="2438400" cy="359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447" y="1988840"/>
            <a:ext cx="2420937" cy="35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7" y="1988840"/>
            <a:ext cx="2462213" cy="3560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向右箭號 3"/>
          <p:cNvSpPr/>
          <p:nvPr/>
        </p:nvSpPr>
        <p:spPr>
          <a:xfrm>
            <a:off x="2771799" y="3553197"/>
            <a:ext cx="504056" cy="432048"/>
          </a:xfrm>
          <a:prstGeom prst="rightArrow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332" y="3510458"/>
            <a:ext cx="5238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橢圓 4"/>
          <p:cNvSpPr/>
          <p:nvPr/>
        </p:nvSpPr>
        <p:spPr>
          <a:xfrm>
            <a:off x="2267744" y="1844824"/>
            <a:ext cx="405916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16"/>
          <p:cNvSpPr txBox="1"/>
          <p:nvPr/>
        </p:nvSpPr>
        <p:spPr>
          <a:xfrm>
            <a:off x="1919562" y="1556792"/>
            <a:ext cx="1104265" cy="32385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新細明體"/>
                <a:cs typeface="Times New Roman"/>
              </a:rPr>
              <a:t>按此開始手寫</a:t>
            </a:r>
          </a:p>
        </p:txBody>
      </p:sp>
      <p:sp>
        <p:nvSpPr>
          <p:cNvPr id="12" name="標題 1"/>
          <p:cNvSpPr>
            <a:spLocks noGrp="1"/>
          </p:cNvSpPr>
          <p:nvPr>
            <p:ph type="title"/>
          </p:nvPr>
        </p:nvSpPr>
        <p:spPr>
          <a:xfrm>
            <a:off x="1026358" y="476672"/>
            <a:ext cx="7125113" cy="924475"/>
          </a:xfrm>
        </p:spPr>
        <p:txBody>
          <a:bodyPr/>
          <a:lstStyle/>
          <a:p>
            <a:pPr algn="ctr"/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執行效果</a:t>
            </a:r>
            <a:endParaRPr lang="zh-TW" altLang="en-US" dirty="0">
              <a:solidFill>
                <a:schemeClr val="bg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791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概   要</a:t>
            </a:r>
            <a:endParaRPr lang="zh-TW" altLang="en-US" dirty="0">
              <a:solidFill>
                <a:schemeClr val="bg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2413727"/>
          </a:xfrm>
        </p:spPr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      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若要</a:t>
            </a:r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繪圖，先得調整畫筆，待畫筆調整好之後，再將圖像繪製到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畫布上</a:t>
            </a:r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，這樣才可以顯示在手機螢幕上。</a:t>
            </a:r>
            <a:r>
              <a:rPr lang="en-US" altLang="zh-TW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Android </a:t>
            </a:r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中的畫筆是 </a:t>
            </a:r>
            <a:r>
              <a:rPr lang="en-US" altLang="zh-TW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Paint</a:t>
            </a:r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類，</a:t>
            </a:r>
            <a:r>
              <a:rPr lang="en-US" altLang="zh-TW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Paint </a:t>
            </a:r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中包含了很多方法對其屬性進行設定，還要有</a:t>
            </a:r>
            <a:r>
              <a:rPr lang="en-US" altLang="zh-TW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bitmap </a:t>
            </a:r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顯示繪圖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altLang="zh-TW" dirty="0" smtClean="0">
              <a:solidFill>
                <a:schemeClr val="bg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     當按下</a:t>
            </a:r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螢幕時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，便會取得按下點的</a:t>
            </a:r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x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與</a:t>
            </a:r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y</a:t>
            </a:r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座標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，並設為</a:t>
            </a:r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x1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與</a:t>
            </a:r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y1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，當拖曳時，取得拖曳</a:t>
            </a:r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時的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座標</a:t>
            </a:r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x2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與</a:t>
            </a:r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y2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，之後將</a:t>
            </a:r>
            <a:r>
              <a:rPr lang="en-US" altLang="zh-TW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(x1,y1</a:t>
            </a:r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與</a:t>
            </a:r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(x2,y2)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座標連線，之後再更新起始點</a:t>
            </a:r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座標，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拖曳時產生的軌跡，可由下圖來說明</a:t>
            </a:r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: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586" y="4221088"/>
            <a:ext cx="5838825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987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49834" y="272277"/>
            <a:ext cx="7125113" cy="924475"/>
          </a:xfrm>
        </p:spPr>
        <p:txBody>
          <a:bodyPr/>
          <a:lstStyle/>
          <a:p>
            <a:pPr algn="ctr"/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程式碼片段</a:t>
            </a:r>
            <a:endParaRPr lang="zh-TW" altLang="en-US" dirty="0">
              <a:solidFill>
                <a:schemeClr val="bg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323528" y="2420888"/>
            <a:ext cx="7125112" cy="41764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Font typeface="+mj-lt"/>
              <a:buAutoNum type="arabicPeriod"/>
            </a:pPr>
            <a:r>
              <a:rPr lang="zh-TW" altLang="en-US" sz="1600" kern="0" dirty="0" smtClean="0">
                <a:solidFill>
                  <a:srgbClr val="0000C0"/>
                </a:solidFill>
                <a:latin typeface="Consolas"/>
                <a:ea typeface="新細明體"/>
                <a:cs typeface="Times New Roman"/>
              </a:rPr>
              <a:t>   </a:t>
            </a:r>
            <a:r>
              <a:rPr lang="en-US" altLang="zh-TW" sz="1600" kern="0" dirty="0" err="1" smtClean="0">
                <a:solidFill>
                  <a:srgbClr val="0000C0"/>
                </a:solidFill>
                <a:latin typeface="Consolas"/>
                <a:ea typeface="新細明體"/>
                <a:cs typeface="Times New Roman"/>
              </a:rPr>
              <a:t>line</a:t>
            </a:r>
            <a:r>
              <a:rPr lang="en-US" altLang="zh-TW" sz="1600" kern="0" dirty="0" err="1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.addView</a:t>
            </a:r>
            <a:r>
              <a:rPr lang="en-US" altLang="zh-TW" sz="1600" kern="0" dirty="0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(</a:t>
            </a:r>
            <a:r>
              <a:rPr lang="en-US" altLang="zh-TW" sz="1600" b="1" kern="0" dirty="0" smtClean="0">
                <a:solidFill>
                  <a:srgbClr val="7F0055"/>
                </a:solidFill>
                <a:latin typeface="Consolas"/>
                <a:ea typeface="新細明體"/>
                <a:cs typeface="Times New Roman"/>
              </a:rPr>
              <a:t>new</a:t>
            </a:r>
            <a:r>
              <a:rPr lang="en-US" altLang="zh-TW" sz="1600" kern="0" dirty="0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 </a:t>
            </a:r>
            <a:r>
              <a:rPr lang="en-US" altLang="zh-TW" sz="1600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View(</a:t>
            </a:r>
            <a:r>
              <a:rPr lang="en-US" altLang="zh-TW" sz="1600" b="1" kern="0" dirty="0">
                <a:solidFill>
                  <a:srgbClr val="7F0055"/>
                </a:solidFill>
                <a:latin typeface="Consolas"/>
                <a:ea typeface="新細明體"/>
                <a:cs typeface="Times New Roman"/>
              </a:rPr>
              <a:t>this</a:t>
            </a:r>
            <a:r>
              <a:rPr lang="en-US" altLang="zh-TW" sz="1600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){</a:t>
            </a:r>
            <a:endParaRPr lang="zh-TW" altLang="zh-TW" sz="1600" kern="100" dirty="0">
              <a:latin typeface="Calibri"/>
              <a:ea typeface="新細明體"/>
              <a:cs typeface="Times New Roman"/>
            </a:endParaRPr>
          </a:p>
          <a:p>
            <a:pPr>
              <a:spcAft>
                <a:spcPts val="0"/>
              </a:spcAft>
              <a:buFont typeface="+mj-lt"/>
              <a:buAutoNum type="arabicPeriod"/>
            </a:pPr>
            <a:r>
              <a:rPr lang="zh-TW" altLang="en-US" sz="1600" b="1" kern="0" dirty="0" smtClean="0">
                <a:solidFill>
                  <a:srgbClr val="7F0055"/>
                </a:solidFill>
                <a:latin typeface="Consolas"/>
                <a:ea typeface="新細明體"/>
                <a:cs typeface="Times New Roman"/>
              </a:rPr>
              <a:t>   </a:t>
            </a:r>
            <a:r>
              <a:rPr lang="en-US" altLang="zh-TW" sz="1600" b="1" kern="0" dirty="0" smtClean="0">
                <a:solidFill>
                  <a:srgbClr val="7F0055"/>
                </a:solidFill>
                <a:latin typeface="Consolas"/>
                <a:ea typeface="新細明體"/>
                <a:cs typeface="Times New Roman"/>
              </a:rPr>
              <a:t>private</a:t>
            </a:r>
            <a:r>
              <a:rPr lang="en-US" altLang="zh-TW" sz="1600" kern="0" dirty="0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 </a:t>
            </a:r>
            <a:r>
              <a:rPr lang="en-US" altLang="zh-TW" sz="1600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Paint </a:t>
            </a:r>
            <a:r>
              <a:rPr lang="en-US" altLang="zh-TW" sz="1600" kern="0" dirty="0">
                <a:solidFill>
                  <a:srgbClr val="0000C0"/>
                </a:solidFill>
                <a:latin typeface="Consolas"/>
                <a:ea typeface="新細明體"/>
                <a:cs typeface="Times New Roman"/>
              </a:rPr>
              <a:t>painting</a:t>
            </a:r>
            <a:r>
              <a:rPr lang="en-US" altLang="zh-TW" sz="1600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 = </a:t>
            </a:r>
            <a:r>
              <a:rPr lang="en-US" altLang="zh-TW" sz="1600" b="1" kern="0" dirty="0">
                <a:solidFill>
                  <a:srgbClr val="7F0055"/>
                </a:solidFill>
                <a:latin typeface="Consolas"/>
                <a:ea typeface="新細明體"/>
                <a:cs typeface="Times New Roman"/>
              </a:rPr>
              <a:t>new</a:t>
            </a:r>
            <a:r>
              <a:rPr lang="en-US" altLang="zh-TW" sz="1600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 Paint();</a:t>
            </a:r>
            <a:endParaRPr lang="zh-TW" altLang="zh-TW" sz="1600" kern="100" dirty="0">
              <a:latin typeface="Calibri"/>
              <a:ea typeface="新細明體"/>
              <a:cs typeface="Times New Roman"/>
            </a:endParaRPr>
          </a:p>
          <a:p>
            <a:pPr>
              <a:spcAft>
                <a:spcPts val="0"/>
              </a:spcAft>
              <a:buFont typeface="+mj-lt"/>
              <a:buAutoNum type="arabicPeriod"/>
            </a:pPr>
            <a:r>
              <a:rPr lang="zh-TW" altLang="en-US" sz="1600" b="1" kern="0" dirty="0" smtClean="0">
                <a:solidFill>
                  <a:srgbClr val="7F0055"/>
                </a:solidFill>
                <a:latin typeface="Consolas"/>
                <a:ea typeface="新細明體"/>
                <a:cs typeface="Times New Roman"/>
              </a:rPr>
              <a:t>   </a:t>
            </a:r>
            <a:r>
              <a:rPr lang="en-US" altLang="zh-TW" sz="1600" b="1" kern="0" dirty="0" smtClean="0">
                <a:solidFill>
                  <a:srgbClr val="7F0055"/>
                </a:solidFill>
                <a:latin typeface="Consolas"/>
                <a:ea typeface="新細明體"/>
                <a:cs typeface="Times New Roman"/>
              </a:rPr>
              <a:t>private</a:t>
            </a:r>
            <a:r>
              <a:rPr lang="en-US" altLang="zh-TW" sz="1600" kern="0" dirty="0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 </a:t>
            </a:r>
            <a:r>
              <a:rPr lang="en-US" altLang="zh-TW" sz="1600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Canvas </a:t>
            </a:r>
            <a:r>
              <a:rPr lang="en-US" altLang="zh-TW" sz="1600" kern="0" dirty="0">
                <a:solidFill>
                  <a:srgbClr val="0000C0"/>
                </a:solidFill>
                <a:latin typeface="Consolas"/>
                <a:ea typeface="新細明體"/>
                <a:cs typeface="Times New Roman"/>
              </a:rPr>
              <a:t>canvas</a:t>
            </a:r>
            <a:r>
              <a:rPr lang="en-US" altLang="zh-TW" sz="1600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=</a:t>
            </a:r>
            <a:r>
              <a:rPr lang="en-US" altLang="zh-TW" sz="1600" b="1" kern="0" dirty="0">
                <a:solidFill>
                  <a:srgbClr val="7F0055"/>
                </a:solidFill>
                <a:latin typeface="Consolas"/>
                <a:ea typeface="新細明體"/>
                <a:cs typeface="Times New Roman"/>
              </a:rPr>
              <a:t>new</a:t>
            </a:r>
            <a:r>
              <a:rPr lang="en-US" altLang="zh-TW" sz="1600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 Canvas();</a:t>
            </a:r>
            <a:endParaRPr lang="zh-TW" altLang="zh-TW" sz="1600" kern="100" dirty="0">
              <a:latin typeface="Calibri"/>
              <a:ea typeface="新細明體"/>
              <a:cs typeface="Times New Roman"/>
            </a:endParaRPr>
          </a:p>
          <a:p>
            <a:pPr>
              <a:spcAft>
                <a:spcPts val="0"/>
              </a:spcAft>
              <a:buFont typeface="+mj-lt"/>
              <a:buAutoNum type="arabicPeriod"/>
            </a:pPr>
            <a:r>
              <a:rPr lang="zh-TW" altLang="en-US" sz="1600" b="1" kern="0" dirty="0" smtClean="0">
                <a:solidFill>
                  <a:srgbClr val="7F0055"/>
                </a:solidFill>
                <a:latin typeface="Consolas"/>
                <a:ea typeface="新細明體"/>
                <a:cs typeface="Times New Roman"/>
              </a:rPr>
              <a:t>   </a:t>
            </a:r>
            <a:r>
              <a:rPr lang="en-US" altLang="zh-TW" sz="1600" b="1" kern="0" dirty="0" smtClean="0">
                <a:solidFill>
                  <a:srgbClr val="7F0055"/>
                </a:solidFill>
                <a:latin typeface="Consolas"/>
                <a:ea typeface="新細明體"/>
                <a:cs typeface="Times New Roman"/>
              </a:rPr>
              <a:t>private</a:t>
            </a:r>
            <a:r>
              <a:rPr lang="en-US" altLang="zh-TW" sz="1600" kern="0" dirty="0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 </a:t>
            </a:r>
            <a:r>
              <a:rPr lang="en-US" altLang="zh-TW" sz="1600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Bitmap </a:t>
            </a:r>
            <a:r>
              <a:rPr lang="en-US" altLang="zh-TW" sz="1600" kern="0" dirty="0" err="1">
                <a:solidFill>
                  <a:srgbClr val="0000C0"/>
                </a:solidFill>
                <a:latin typeface="Consolas"/>
                <a:ea typeface="新細明體"/>
                <a:cs typeface="Times New Roman"/>
              </a:rPr>
              <a:t>bitmap</a:t>
            </a:r>
            <a:r>
              <a:rPr lang="en-US" altLang="zh-TW" sz="1600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 = </a:t>
            </a:r>
            <a:r>
              <a:rPr lang="en-US" altLang="zh-TW" sz="1600" kern="0" dirty="0" err="1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Bitmap.</a:t>
            </a:r>
            <a:r>
              <a:rPr lang="en-US" altLang="zh-TW" sz="1600" i="1" kern="0" dirty="0" err="1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createBitmap</a:t>
            </a:r>
            <a:r>
              <a:rPr lang="en-US" altLang="zh-TW" sz="1600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(</a:t>
            </a:r>
            <a:r>
              <a:rPr lang="en-US" altLang="zh-TW" sz="1600" kern="0" dirty="0" err="1">
                <a:solidFill>
                  <a:srgbClr val="0000C0"/>
                </a:solidFill>
                <a:latin typeface="Consolas"/>
                <a:ea typeface="新細明體"/>
                <a:cs typeface="Times New Roman"/>
              </a:rPr>
              <a:t>col</a:t>
            </a:r>
            <a:r>
              <a:rPr lang="en-US" altLang="zh-TW" sz="1600" kern="0" dirty="0" err="1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,</a:t>
            </a:r>
            <a:r>
              <a:rPr lang="en-US" altLang="zh-TW" sz="1600" kern="0" dirty="0" err="1">
                <a:solidFill>
                  <a:srgbClr val="0000C0"/>
                </a:solidFill>
                <a:latin typeface="Consolas"/>
                <a:ea typeface="新細明體"/>
                <a:cs typeface="Times New Roman"/>
              </a:rPr>
              <a:t>row</a:t>
            </a:r>
            <a:r>
              <a:rPr lang="en-US" altLang="zh-TW" sz="1600" kern="0" dirty="0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,</a:t>
            </a:r>
          </a:p>
          <a:p>
            <a:pPr lvl="0" defTabSz="914400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</a:pPr>
            <a:r>
              <a:rPr lang="zh-TW" altLang="en-US" sz="1600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 </a:t>
            </a:r>
            <a:r>
              <a:rPr lang="zh-TW" altLang="en-US" sz="1600" kern="0" dirty="0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                                </a:t>
            </a:r>
            <a:r>
              <a:rPr lang="en-US" altLang="zh-TW" sz="1600" kern="0" dirty="0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Bitmap.Config.</a:t>
            </a:r>
            <a:r>
              <a:rPr lang="en-US" altLang="zh-TW" sz="1600" i="1" kern="0" dirty="0" smtClean="0">
                <a:solidFill>
                  <a:srgbClr val="0000C0"/>
                </a:solidFill>
                <a:latin typeface="Consolas"/>
                <a:ea typeface="新細明體"/>
                <a:cs typeface="Times New Roman"/>
              </a:rPr>
              <a:t>ARGB_8888</a:t>
            </a:r>
            <a:r>
              <a:rPr lang="en-US" altLang="zh-TW" sz="1600" kern="0" dirty="0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);</a:t>
            </a:r>
          </a:p>
          <a:p>
            <a:pPr>
              <a:spcAft>
                <a:spcPts val="0"/>
              </a:spcAft>
              <a:buFont typeface="+mj-lt"/>
              <a:buAutoNum type="arabicPeriod"/>
            </a:pPr>
            <a:r>
              <a:rPr lang="en-US" altLang="zh-TW" sz="1600" kern="0" dirty="0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 </a:t>
            </a:r>
            <a:r>
              <a:rPr lang="zh-TW" altLang="en-US" sz="1600" kern="0" dirty="0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  </a:t>
            </a:r>
            <a:r>
              <a:rPr lang="en-US" altLang="zh-TW" sz="1600" b="1" kern="0" dirty="0" smtClean="0">
                <a:solidFill>
                  <a:srgbClr val="7F0055"/>
                </a:solidFill>
                <a:latin typeface="Consolas"/>
                <a:ea typeface="新細明體"/>
              </a:rPr>
              <a:t>private</a:t>
            </a:r>
            <a:r>
              <a:rPr lang="en-US" altLang="zh-TW" sz="1600" kern="0" dirty="0" smtClean="0">
                <a:solidFill>
                  <a:srgbClr val="000000"/>
                </a:solidFill>
                <a:latin typeface="Consolas"/>
                <a:ea typeface="新細明體"/>
              </a:rPr>
              <a:t> </a:t>
            </a:r>
            <a:r>
              <a:rPr lang="en-US" altLang="zh-TW" sz="1600" kern="0" dirty="0">
                <a:solidFill>
                  <a:srgbClr val="000000"/>
                </a:solidFill>
                <a:latin typeface="Consolas"/>
                <a:ea typeface="新細明體"/>
              </a:rPr>
              <a:t>Bitmap </a:t>
            </a:r>
            <a:r>
              <a:rPr lang="en-US" altLang="zh-TW" sz="1600" kern="0" dirty="0">
                <a:solidFill>
                  <a:srgbClr val="0000C0"/>
                </a:solidFill>
                <a:latin typeface="Consolas"/>
                <a:ea typeface="新細明體"/>
              </a:rPr>
              <a:t>bitmap2</a:t>
            </a:r>
            <a:r>
              <a:rPr lang="en-US" altLang="zh-TW" sz="1600" kern="0" dirty="0" smtClean="0">
                <a:solidFill>
                  <a:srgbClr val="000000"/>
                </a:solidFill>
                <a:latin typeface="Consolas"/>
                <a:ea typeface="新細明體"/>
              </a:rPr>
              <a:t>;</a:t>
            </a:r>
          </a:p>
          <a:p>
            <a:pPr lvl="0">
              <a:spcAft>
                <a:spcPts val="0"/>
              </a:spcAft>
              <a:buClr>
                <a:srgbClr val="C5E1FE"/>
              </a:buClr>
              <a:buFont typeface="+mj-lt"/>
              <a:buAutoNum type="arabicPeriod"/>
            </a:pPr>
            <a:r>
              <a:rPr lang="zh-TW" altLang="en-US" sz="1600" kern="0" dirty="0">
                <a:solidFill>
                  <a:srgbClr val="000000"/>
                </a:solidFill>
                <a:latin typeface="Consolas"/>
                <a:ea typeface="新細明體"/>
              </a:rPr>
              <a:t> </a:t>
            </a:r>
            <a:r>
              <a:rPr lang="zh-TW" altLang="en-US" sz="1600" kern="0" dirty="0" smtClean="0">
                <a:solidFill>
                  <a:srgbClr val="000000"/>
                </a:solidFill>
                <a:latin typeface="Consolas"/>
                <a:ea typeface="新細明體"/>
              </a:rPr>
              <a:t>  </a:t>
            </a:r>
            <a:r>
              <a:rPr lang="en-US" altLang="zh-TW" b="1" kern="0" dirty="0">
                <a:solidFill>
                  <a:srgbClr val="7F0055"/>
                </a:solidFill>
                <a:latin typeface="Consolas"/>
                <a:ea typeface="新細明體"/>
                <a:cs typeface="Times New Roman"/>
              </a:rPr>
              <a:t>protected</a:t>
            </a:r>
            <a:r>
              <a:rPr lang="en-US" altLang="zh-TW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 </a:t>
            </a:r>
            <a:r>
              <a:rPr lang="en-US" altLang="zh-TW" b="1" kern="0" dirty="0">
                <a:solidFill>
                  <a:srgbClr val="7F0055"/>
                </a:solidFill>
                <a:latin typeface="Consolas"/>
                <a:ea typeface="新細明體"/>
                <a:cs typeface="Times New Roman"/>
              </a:rPr>
              <a:t>void</a:t>
            </a:r>
            <a:r>
              <a:rPr lang="en-US" altLang="zh-TW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 </a:t>
            </a:r>
            <a:r>
              <a:rPr lang="en-US" altLang="zh-TW" kern="0" dirty="0" err="1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onDraw</a:t>
            </a:r>
            <a:r>
              <a:rPr lang="en-US" altLang="zh-TW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(Canvas canvas) {</a:t>
            </a:r>
            <a:endParaRPr lang="zh-TW" altLang="zh-TW" sz="2800" kern="100" dirty="0">
              <a:solidFill>
                <a:prstClr val="white"/>
              </a:solidFill>
              <a:latin typeface="Calibri"/>
              <a:ea typeface="新細明體"/>
              <a:cs typeface="Times New Roman"/>
            </a:endParaRPr>
          </a:p>
          <a:p>
            <a:pPr lvl="0">
              <a:spcAft>
                <a:spcPts val="0"/>
              </a:spcAft>
              <a:buClr>
                <a:srgbClr val="C5E1FE"/>
              </a:buClr>
              <a:buFont typeface="+mj-lt"/>
              <a:buAutoNum type="arabicPeriod"/>
            </a:pPr>
            <a:r>
              <a:rPr lang="en-US" altLang="zh-TW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             </a:t>
            </a:r>
            <a:r>
              <a:rPr lang="en-US" altLang="zh-TW" b="1" kern="0" dirty="0" err="1">
                <a:solidFill>
                  <a:srgbClr val="7F0055"/>
                </a:solidFill>
                <a:latin typeface="Consolas"/>
                <a:ea typeface="新細明體"/>
                <a:cs typeface="Times New Roman"/>
              </a:rPr>
              <a:t>super</a:t>
            </a:r>
            <a:r>
              <a:rPr lang="en-US" altLang="zh-TW" kern="0" dirty="0" err="1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.onDraw</a:t>
            </a:r>
            <a:r>
              <a:rPr lang="en-US" altLang="zh-TW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(canvas);</a:t>
            </a:r>
            <a:endParaRPr lang="zh-TW" altLang="zh-TW" sz="2800" kern="100" dirty="0">
              <a:solidFill>
                <a:prstClr val="white"/>
              </a:solidFill>
              <a:latin typeface="Calibri"/>
              <a:ea typeface="新細明體"/>
              <a:cs typeface="Times New Roman"/>
            </a:endParaRPr>
          </a:p>
          <a:p>
            <a:pPr lvl="0">
              <a:spcAft>
                <a:spcPts val="0"/>
              </a:spcAft>
              <a:buClr>
                <a:srgbClr val="C5E1FE"/>
              </a:buClr>
              <a:buFont typeface="+mj-lt"/>
              <a:buAutoNum type="arabicPeriod"/>
            </a:pPr>
            <a:r>
              <a:rPr lang="en-US" altLang="zh-TW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           </a:t>
            </a:r>
            <a:r>
              <a:rPr lang="en-US" altLang="zh-TW" kern="0" dirty="0" err="1">
                <a:solidFill>
                  <a:srgbClr val="0000C0"/>
                </a:solidFill>
                <a:latin typeface="Consolas"/>
                <a:ea typeface="新細明體"/>
                <a:cs typeface="Times New Roman"/>
              </a:rPr>
              <a:t>painting</a:t>
            </a:r>
            <a:r>
              <a:rPr lang="en-US" altLang="zh-TW" kern="0" dirty="0" err="1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.setColor</a:t>
            </a:r>
            <a:r>
              <a:rPr lang="en-US" altLang="zh-TW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(</a:t>
            </a:r>
            <a:r>
              <a:rPr lang="en-US" altLang="zh-TW" kern="0" dirty="0" err="1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Color.</a:t>
            </a:r>
            <a:r>
              <a:rPr lang="en-US" altLang="zh-TW" i="1" kern="0" dirty="0" err="1">
                <a:solidFill>
                  <a:srgbClr val="0000C0"/>
                </a:solidFill>
                <a:latin typeface="Consolas"/>
                <a:ea typeface="新細明體"/>
                <a:cs typeface="Times New Roman"/>
              </a:rPr>
              <a:t>BLACK</a:t>
            </a:r>
            <a:r>
              <a:rPr lang="en-US" altLang="zh-TW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);</a:t>
            </a:r>
            <a:endParaRPr lang="zh-TW" altLang="zh-TW" sz="2800" kern="100" dirty="0">
              <a:solidFill>
                <a:prstClr val="white"/>
              </a:solidFill>
              <a:latin typeface="Calibri"/>
              <a:ea typeface="新細明體"/>
              <a:cs typeface="Times New Roman"/>
            </a:endParaRPr>
          </a:p>
          <a:p>
            <a:pPr lvl="0">
              <a:spcAft>
                <a:spcPts val="0"/>
              </a:spcAft>
              <a:buClr>
                <a:srgbClr val="C5E1FE"/>
              </a:buClr>
              <a:buFont typeface="+mj-lt"/>
              <a:buAutoNum type="arabicPeriod"/>
            </a:pPr>
            <a:r>
              <a:rPr lang="en-US" altLang="zh-TW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   	      </a:t>
            </a:r>
            <a:r>
              <a:rPr lang="en-US" altLang="zh-TW" kern="0" dirty="0" err="1">
                <a:solidFill>
                  <a:srgbClr val="0000C0"/>
                </a:solidFill>
                <a:latin typeface="Consolas"/>
                <a:ea typeface="新細明體"/>
                <a:cs typeface="Times New Roman"/>
              </a:rPr>
              <a:t>painting</a:t>
            </a:r>
            <a:r>
              <a:rPr lang="en-US" altLang="zh-TW" kern="0" dirty="0" err="1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.setStrokeWidth</a:t>
            </a:r>
            <a:r>
              <a:rPr lang="en-US" altLang="zh-TW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(12);</a:t>
            </a:r>
            <a:endParaRPr lang="zh-TW" altLang="zh-TW" sz="2800" kern="100" dirty="0">
              <a:solidFill>
                <a:prstClr val="white"/>
              </a:solidFill>
              <a:latin typeface="Calibri"/>
              <a:ea typeface="新細明體"/>
              <a:cs typeface="Times New Roman"/>
            </a:endParaRPr>
          </a:p>
          <a:p>
            <a:pPr lvl="0">
              <a:spcAft>
                <a:spcPts val="0"/>
              </a:spcAft>
              <a:buClr>
                <a:srgbClr val="C5E1FE"/>
              </a:buClr>
              <a:buFont typeface="+mj-lt"/>
              <a:buAutoNum type="arabicPeriod"/>
            </a:pPr>
            <a:r>
              <a:rPr lang="en-US" altLang="zh-TW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   	      </a:t>
            </a:r>
            <a:r>
              <a:rPr lang="en-US" altLang="zh-TW" kern="0" dirty="0" err="1">
                <a:solidFill>
                  <a:srgbClr val="0000C0"/>
                </a:solidFill>
                <a:latin typeface="Consolas"/>
                <a:ea typeface="新細明體"/>
                <a:cs typeface="Times New Roman"/>
              </a:rPr>
              <a:t>painting</a:t>
            </a:r>
            <a:r>
              <a:rPr lang="en-US" altLang="zh-TW" kern="0" dirty="0" err="1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.setAntiAlias</a:t>
            </a:r>
            <a:r>
              <a:rPr lang="en-US" altLang="zh-TW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(</a:t>
            </a:r>
            <a:r>
              <a:rPr lang="en-US" altLang="zh-TW" b="1" kern="0" dirty="0">
                <a:solidFill>
                  <a:srgbClr val="7F0055"/>
                </a:solidFill>
                <a:latin typeface="Consolas"/>
                <a:ea typeface="新細明體"/>
                <a:cs typeface="Times New Roman"/>
              </a:rPr>
              <a:t>true</a:t>
            </a:r>
            <a:r>
              <a:rPr lang="en-US" altLang="zh-TW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);   	      </a:t>
            </a:r>
            <a:endParaRPr lang="zh-TW" altLang="zh-TW" sz="2800" kern="100" dirty="0">
              <a:solidFill>
                <a:prstClr val="white"/>
              </a:solidFill>
              <a:latin typeface="Calibri"/>
              <a:ea typeface="新細明體"/>
              <a:cs typeface="Times New Roman"/>
            </a:endParaRPr>
          </a:p>
          <a:p>
            <a:pPr lvl="0">
              <a:spcAft>
                <a:spcPts val="0"/>
              </a:spcAft>
              <a:buClr>
                <a:srgbClr val="C5E1FE"/>
              </a:buClr>
              <a:buFont typeface="+mj-lt"/>
              <a:buAutoNum type="arabicPeriod"/>
            </a:pPr>
            <a:r>
              <a:rPr lang="en-US" altLang="zh-TW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   	      </a:t>
            </a:r>
            <a:r>
              <a:rPr lang="en-US" altLang="zh-TW" kern="0" dirty="0" err="1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canvas.drawBitmap</a:t>
            </a:r>
            <a:r>
              <a:rPr lang="en-US" altLang="zh-TW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(</a:t>
            </a:r>
            <a:r>
              <a:rPr lang="en-US" altLang="zh-TW" kern="0" dirty="0">
                <a:solidFill>
                  <a:srgbClr val="0000C0"/>
                </a:solidFill>
                <a:latin typeface="Consolas"/>
                <a:ea typeface="新細明體"/>
                <a:cs typeface="Times New Roman"/>
              </a:rPr>
              <a:t>bitmap</a:t>
            </a:r>
            <a:r>
              <a:rPr lang="en-US" altLang="zh-TW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,0,0,</a:t>
            </a:r>
            <a:r>
              <a:rPr lang="en-US" altLang="zh-TW" b="1" kern="0" dirty="0">
                <a:solidFill>
                  <a:srgbClr val="7F0055"/>
                </a:solidFill>
                <a:latin typeface="Consolas"/>
                <a:ea typeface="新細明體"/>
                <a:cs typeface="Times New Roman"/>
              </a:rPr>
              <a:t>null</a:t>
            </a:r>
            <a:r>
              <a:rPr lang="en-US" altLang="zh-TW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);   	   </a:t>
            </a:r>
            <a:endParaRPr lang="zh-TW" altLang="zh-TW" sz="2800" kern="100" dirty="0">
              <a:solidFill>
                <a:prstClr val="white"/>
              </a:solidFill>
              <a:latin typeface="Calibri"/>
              <a:ea typeface="新細明體"/>
              <a:cs typeface="Times New Roman"/>
            </a:endParaRPr>
          </a:p>
          <a:p>
            <a:pPr lvl="0">
              <a:buClr>
                <a:srgbClr val="C5E1FE"/>
              </a:buClr>
              <a:buFont typeface="+mj-lt"/>
              <a:buAutoNum type="arabicPeriod"/>
            </a:pPr>
            <a:r>
              <a:rPr lang="en-US" altLang="zh-TW" kern="0" dirty="0">
                <a:solidFill>
                  <a:srgbClr val="000000"/>
                </a:solidFill>
                <a:latin typeface="Consolas"/>
                <a:ea typeface="新細明體"/>
              </a:rPr>
              <a:t>  </a:t>
            </a:r>
            <a:r>
              <a:rPr lang="en-US" altLang="zh-TW" kern="0" dirty="0" smtClean="0">
                <a:solidFill>
                  <a:srgbClr val="000000"/>
                </a:solidFill>
                <a:latin typeface="Consolas"/>
                <a:ea typeface="新細明體"/>
              </a:rPr>
              <a:t>}</a:t>
            </a:r>
            <a:endParaRPr lang="en-US" altLang="zh-TW" kern="0" dirty="0">
              <a:solidFill>
                <a:srgbClr val="000000"/>
              </a:solidFill>
              <a:latin typeface="Consolas"/>
              <a:ea typeface="新細明體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975047" y="1556792"/>
            <a:ext cx="7125112" cy="648072"/>
          </a:xfrm>
        </p:spPr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首先</a:t>
            </a:r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宣告一個</a:t>
            </a:r>
            <a:r>
              <a:rPr lang="en-US" altLang="zh-TW" dirty="0" err="1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LinearLayout</a:t>
            </a:r>
            <a:r>
              <a:rPr lang="en-US" altLang="zh-TW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: private </a:t>
            </a:r>
            <a:r>
              <a:rPr lang="en-US" altLang="zh-TW" dirty="0" err="1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LinearLayout</a:t>
            </a:r>
            <a:r>
              <a:rPr lang="en-US" altLang="zh-TW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line; </a:t>
            </a:r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然後在</a:t>
            </a:r>
            <a:r>
              <a:rPr lang="en-US" altLang="zh-TW" dirty="0" err="1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onCreate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裡面寫以下的程式</a:t>
            </a:r>
            <a:endParaRPr lang="en-US" altLang="zh-TW" dirty="0" smtClean="0">
              <a:solidFill>
                <a:schemeClr val="bg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580112" y="2636912"/>
            <a:ext cx="24945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2~6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行為</a:t>
            </a:r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Paint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bitmap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和</a:t>
            </a:r>
            <a:endParaRPr lang="en-US" altLang="zh-TW" dirty="0" smtClean="0">
              <a:solidFill>
                <a:schemeClr val="bg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Canvas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宣告</a:t>
            </a:r>
            <a:endParaRPr lang="zh-TW" altLang="en-US" dirty="0">
              <a:solidFill>
                <a:schemeClr val="bg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190539" y="4754761"/>
            <a:ext cx="23903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7~13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行是不可缺少的</a:t>
            </a:r>
            <a:endParaRPr lang="en-US" altLang="zh-TW" dirty="0" smtClean="0">
              <a:solidFill>
                <a:schemeClr val="bg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一段，為</a:t>
            </a:r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Paint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bitmap</a:t>
            </a:r>
          </a:p>
          <a:p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和</a:t>
            </a:r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Canvas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初始設定</a:t>
            </a:r>
            <a:endParaRPr lang="zh-TW" altLang="en-US" dirty="0">
              <a:solidFill>
                <a:schemeClr val="bg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0371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>
          <a:xfrm>
            <a:off x="683568" y="188640"/>
            <a:ext cx="5616624" cy="61926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30"/>
              </a:spcBef>
              <a:spcAft>
                <a:spcPts val="0"/>
              </a:spcAft>
              <a:buFont typeface="+mj-lt"/>
              <a:buAutoNum type="arabicPeriod" startAt="14"/>
            </a:pPr>
            <a:r>
              <a:rPr lang="en-US" altLang="zh-TW" sz="1600" b="1" dirty="0" smtClean="0">
                <a:solidFill>
                  <a:srgbClr val="7F0055"/>
                </a:solidFill>
                <a:latin typeface="Consolas"/>
                <a:cs typeface="Times New Roman"/>
              </a:rPr>
              <a:t>public</a:t>
            </a: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 </a:t>
            </a:r>
            <a:r>
              <a:rPr lang="en-US" altLang="zh-TW" sz="1600" b="1" dirty="0" err="1" smtClean="0">
                <a:solidFill>
                  <a:srgbClr val="7F0055"/>
                </a:solidFill>
                <a:latin typeface="Consolas"/>
                <a:cs typeface="Times New Roman"/>
              </a:rPr>
              <a:t>boolean</a:t>
            </a: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 </a:t>
            </a:r>
            <a:r>
              <a:rPr lang="en-US" altLang="zh-TW" sz="1600" dirty="0" err="1" smtClean="0">
                <a:solidFill>
                  <a:srgbClr val="000000"/>
                </a:solidFill>
                <a:latin typeface="Consolas"/>
                <a:cs typeface="Times New Roman"/>
              </a:rPr>
              <a:t>onTouchEvent</a:t>
            </a: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(</a:t>
            </a:r>
            <a:r>
              <a:rPr lang="en-US" altLang="zh-TW" sz="1600" dirty="0" err="1" smtClean="0">
                <a:solidFill>
                  <a:srgbClr val="000000"/>
                </a:solidFill>
                <a:latin typeface="Consolas"/>
                <a:cs typeface="Times New Roman"/>
              </a:rPr>
              <a:t>MotionEvent</a:t>
            </a: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 event)</a:t>
            </a:r>
            <a:endParaRPr lang="zh-TW" altLang="zh-TW" sz="1600" dirty="0" smtClean="0">
              <a:latin typeface="新細明體"/>
              <a:cs typeface="新細明體"/>
            </a:endParaRPr>
          </a:p>
          <a:p>
            <a:pPr>
              <a:spcBef>
                <a:spcPts val="430"/>
              </a:spcBef>
              <a:spcAft>
                <a:spcPts val="0"/>
              </a:spcAft>
              <a:buFont typeface="+mj-lt"/>
              <a:buAutoNum type="arabicPeriod" startAt="14"/>
            </a:pP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{</a:t>
            </a:r>
            <a:endParaRPr lang="en-US" altLang="zh-TW" sz="1600" dirty="0" smtClean="0">
              <a:latin typeface="新細明體"/>
              <a:cs typeface="Times New Roman"/>
            </a:endParaRPr>
          </a:p>
          <a:p>
            <a:pPr>
              <a:spcBef>
                <a:spcPts val="430"/>
              </a:spcBef>
              <a:spcAft>
                <a:spcPts val="0"/>
              </a:spcAft>
              <a:buFont typeface="+mj-lt"/>
              <a:buAutoNum type="arabicPeriod" startAt="14"/>
            </a:pPr>
            <a:r>
              <a:rPr lang="en-US" altLang="zh-TW" sz="1600" b="1" dirty="0" smtClean="0">
                <a:solidFill>
                  <a:srgbClr val="7F0055"/>
                </a:solidFill>
                <a:latin typeface="新細明體"/>
                <a:cs typeface="Times New Roman"/>
              </a:rPr>
              <a:t>     </a:t>
            </a:r>
            <a:r>
              <a:rPr lang="en-US" altLang="zh-TW" sz="1600" b="1" dirty="0" err="1" smtClean="0">
                <a:solidFill>
                  <a:srgbClr val="7F0055"/>
                </a:solidFill>
                <a:latin typeface="Consolas"/>
                <a:cs typeface="Times New Roman"/>
              </a:rPr>
              <a:t>int</a:t>
            </a: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 type = </a:t>
            </a:r>
            <a:r>
              <a:rPr lang="en-US" altLang="zh-TW" sz="1600" dirty="0" err="1" smtClean="0">
                <a:solidFill>
                  <a:srgbClr val="000000"/>
                </a:solidFill>
                <a:latin typeface="Consolas"/>
                <a:cs typeface="Times New Roman"/>
              </a:rPr>
              <a:t>event.getAction</a:t>
            </a: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();</a:t>
            </a:r>
          </a:p>
          <a:p>
            <a:pPr>
              <a:spcBef>
                <a:spcPts val="430"/>
              </a:spcBef>
              <a:spcAft>
                <a:spcPts val="0"/>
              </a:spcAft>
              <a:buFont typeface="+mj-lt"/>
              <a:buAutoNum type="arabicPeriod" startAt="14"/>
            </a:pPr>
            <a:r>
              <a:rPr lang="zh-TW" altLang="en-US" sz="1600" dirty="0">
                <a:solidFill>
                  <a:srgbClr val="000000"/>
                </a:solidFill>
                <a:latin typeface="Consolas"/>
                <a:cs typeface="Times New Roman"/>
              </a:rPr>
              <a:t> </a:t>
            </a:r>
            <a:r>
              <a:rPr lang="zh-TW" altLang="en-US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 </a:t>
            </a:r>
            <a:r>
              <a:rPr lang="en-US" altLang="zh-TW" sz="1600" b="1" dirty="0" smtClean="0">
                <a:solidFill>
                  <a:srgbClr val="7F0055"/>
                </a:solidFill>
                <a:latin typeface="Consolas"/>
              </a:rPr>
              <a:t>float</a:t>
            </a:r>
            <a:r>
              <a:rPr lang="en-US" altLang="zh-TW" sz="16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altLang="zh-TW" sz="1600" b="1" dirty="0">
                <a:solidFill>
                  <a:srgbClr val="0000C0"/>
                </a:solidFill>
                <a:latin typeface="Consolas"/>
              </a:rPr>
              <a:t>x1</a:t>
            </a:r>
            <a:r>
              <a:rPr lang="en-US" altLang="zh-TW" sz="1600" b="1" dirty="0">
                <a:solidFill>
                  <a:srgbClr val="000000"/>
                </a:solidFill>
                <a:latin typeface="Consolas"/>
              </a:rPr>
              <a:t>,</a:t>
            </a:r>
            <a:r>
              <a:rPr lang="en-US" altLang="zh-TW" sz="1600" b="1" dirty="0">
                <a:solidFill>
                  <a:srgbClr val="0000C0"/>
                </a:solidFill>
                <a:latin typeface="Consolas"/>
              </a:rPr>
              <a:t>x2</a:t>
            </a:r>
            <a:r>
              <a:rPr lang="en-US" altLang="zh-TW" sz="1600" b="1" dirty="0">
                <a:solidFill>
                  <a:srgbClr val="000000"/>
                </a:solidFill>
                <a:latin typeface="Consolas"/>
              </a:rPr>
              <a:t>,</a:t>
            </a:r>
            <a:r>
              <a:rPr lang="en-US" altLang="zh-TW" sz="1600" b="1" dirty="0">
                <a:solidFill>
                  <a:srgbClr val="0000C0"/>
                </a:solidFill>
                <a:latin typeface="Consolas"/>
              </a:rPr>
              <a:t>y1</a:t>
            </a:r>
            <a:r>
              <a:rPr lang="en-US" altLang="zh-TW" sz="1600" b="1" dirty="0">
                <a:solidFill>
                  <a:srgbClr val="000000"/>
                </a:solidFill>
                <a:latin typeface="Consolas"/>
              </a:rPr>
              <a:t>,</a:t>
            </a:r>
            <a:r>
              <a:rPr lang="en-US" altLang="zh-TW" sz="1600" b="1" dirty="0">
                <a:solidFill>
                  <a:srgbClr val="0000C0"/>
                </a:solidFill>
                <a:latin typeface="Consolas"/>
              </a:rPr>
              <a:t>y2</a:t>
            </a:r>
            <a:r>
              <a:rPr lang="en-US" altLang="zh-TW" sz="1600" b="1" dirty="0">
                <a:solidFill>
                  <a:srgbClr val="000000"/>
                </a:solidFill>
                <a:latin typeface="Consolas"/>
              </a:rPr>
              <a:t>;</a:t>
            </a:r>
            <a:endParaRPr lang="en-US" altLang="zh-TW" sz="1600" dirty="0" smtClean="0">
              <a:latin typeface="新細明體"/>
              <a:cs typeface="Times New Roman"/>
            </a:endParaRPr>
          </a:p>
          <a:p>
            <a:pPr>
              <a:spcBef>
                <a:spcPts val="430"/>
              </a:spcBef>
              <a:spcAft>
                <a:spcPts val="0"/>
              </a:spcAft>
              <a:buFont typeface="+mj-lt"/>
              <a:buAutoNum type="arabicPeriod" startAt="14"/>
            </a:pPr>
            <a:r>
              <a:rPr lang="en-US" altLang="zh-TW" sz="1600" b="1" dirty="0" smtClean="0">
                <a:solidFill>
                  <a:srgbClr val="7F0055"/>
                </a:solidFill>
                <a:latin typeface="新細明體"/>
                <a:cs typeface="Times New Roman"/>
              </a:rPr>
              <a:t>     </a:t>
            </a:r>
            <a:r>
              <a:rPr lang="en-US" altLang="zh-TW" sz="1600" b="1" dirty="0" smtClean="0">
                <a:solidFill>
                  <a:srgbClr val="7F0055"/>
                </a:solidFill>
                <a:latin typeface="Consolas"/>
                <a:cs typeface="Times New Roman"/>
              </a:rPr>
              <a:t>if</a:t>
            </a: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 (type==</a:t>
            </a:r>
            <a:r>
              <a:rPr lang="en-US" altLang="zh-TW" sz="1600" dirty="0" err="1" smtClean="0">
                <a:solidFill>
                  <a:srgbClr val="000000"/>
                </a:solidFill>
                <a:latin typeface="Consolas"/>
                <a:cs typeface="Times New Roman"/>
              </a:rPr>
              <a:t>MotionEvent.</a:t>
            </a:r>
            <a:r>
              <a:rPr lang="en-US" altLang="zh-TW" sz="1600" i="1" dirty="0" err="1" smtClean="0">
                <a:solidFill>
                  <a:srgbClr val="0000C0"/>
                </a:solidFill>
                <a:latin typeface="Consolas"/>
                <a:cs typeface="Times New Roman"/>
              </a:rPr>
              <a:t>ACTION_DOWN</a:t>
            </a: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) </a:t>
            </a:r>
            <a:endParaRPr lang="zh-TW" altLang="zh-TW" sz="1600" dirty="0" smtClean="0">
              <a:latin typeface="新細明體"/>
              <a:cs typeface="新細明體"/>
            </a:endParaRPr>
          </a:p>
          <a:p>
            <a:pPr>
              <a:spcBef>
                <a:spcPts val="410"/>
              </a:spcBef>
              <a:spcAft>
                <a:spcPts val="0"/>
              </a:spcAft>
              <a:buFont typeface="+mj-lt"/>
              <a:buAutoNum type="arabicPeriod" startAt="14"/>
            </a:pP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   {</a:t>
            </a:r>
            <a:endParaRPr lang="en-US" altLang="zh-TW" sz="1600" dirty="0">
              <a:latin typeface="新細明體"/>
              <a:cs typeface="Times New Roman"/>
            </a:endParaRPr>
          </a:p>
          <a:p>
            <a:pPr>
              <a:spcBef>
                <a:spcPts val="410"/>
              </a:spcBef>
              <a:spcAft>
                <a:spcPts val="0"/>
              </a:spcAft>
              <a:buFont typeface="+mj-lt"/>
              <a:buAutoNum type="arabicPeriod" startAt="14"/>
            </a:pPr>
            <a:r>
              <a:rPr lang="en-US" altLang="zh-TW" sz="1600" dirty="0" smtClean="0">
                <a:solidFill>
                  <a:srgbClr val="0000C0"/>
                </a:solidFill>
                <a:latin typeface="Consolas"/>
                <a:cs typeface="Times New Roman"/>
              </a:rPr>
              <a:t>     x1</a:t>
            </a: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=</a:t>
            </a:r>
            <a:r>
              <a:rPr lang="en-US" altLang="zh-TW" sz="1600" dirty="0" err="1" smtClean="0">
                <a:solidFill>
                  <a:srgbClr val="000000"/>
                </a:solidFill>
                <a:latin typeface="Consolas"/>
                <a:cs typeface="Times New Roman"/>
              </a:rPr>
              <a:t>event.getX</a:t>
            </a: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();</a:t>
            </a:r>
            <a:endParaRPr lang="en-US" altLang="zh-TW" sz="1600" dirty="0">
              <a:latin typeface="新細明體"/>
              <a:cs typeface="Times New Roman"/>
            </a:endParaRPr>
          </a:p>
          <a:p>
            <a:pPr>
              <a:spcBef>
                <a:spcPts val="410"/>
              </a:spcBef>
              <a:spcAft>
                <a:spcPts val="0"/>
              </a:spcAft>
              <a:buFont typeface="+mj-lt"/>
              <a:buAutoNum type="arabicPeriod" startAt="14"/>
            </a:pPr>
            <a:r>
              <a:rPr lang="en-US" altLang="zh-TW" sz="1600" dirty="0" smtClean="0">
                <a:solidFill>
                  <a:srgbClr val="0000C0"/>
                </a:solidFill>
                <a:latin typeface="Consolas"/>
                <a:cs typeface="Times New Roman"/>
              </a:rPr>
              <a:t>     y1</a:t>
            </a: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=</a:t>
            </a:r>
            <a:r>
              <a:rPr lang="en-US" altLang="zh-TW" sz="1600" dirty="0" err="1" smtClean="0">
                <a:solidFill>
                  <a:srgbClr val="000000"/>
                </a:solidFill>
                <a:latin typeface="Consolas"/>
                <a:cs typeface="Times New Roman"/>
              </a:rPr>
              <a:t>event.getY</a:t>
            </a: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();	</a:t>
            </a:r>
            <a:endParaRPr lang="en-US" altLang="zh-TW" sz="1600" dirty="0">
              <a:latin typeface="新細明體"/>
              <a:cs typeface="Times New Roman"/>
            </a:endParaRPr>
          </a:p>
          <a:p>
            <a:pPr>
              <a:spcBef>
                <a:spcPts val="410"/>
              </a:spcBef>
              <a:spcAft>
                <a:spcPts val="0"/>
              </a:spcAft>
              <a:buFont typeface="+mj-lt"/>
              <a:buAutoNum type="arabicPeriod" startAt="14"/>
            </a:pP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     invalidate();</a:t>
            </a:r>
            <a:endParaRPr lang="zh-TW" altLang="zh-TW" sz="1600" dirty="0" smtClean="0">
              <a:latin typeface="新細明體"/>
              <a:cs typeface="新細明體"/>
            </a:endParaRPr>
          </a:p>
          <a:p>
            <a:pPr>
              <a:spcBef>
                <a:spcPts val="410"/>
              </a:spcBef>
              <a:spcAft>
                <a:spcPts val="0"/>
              </a:spcAft>
              <a:buFont typeface="+mj-lt"/>
              <a:buAutoNum type="arabicPeriod" startAt="14"/>
            </a:pP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   }     </a:t>
            </a:r>
            <a:endParaRPr lang="zh-TW" altLang="zh-TW" sz="1600" dirty="0" smtClean="0">
              <a:latin typeface="新細明體"/>
              <a:cs typeface="新細明體"/>
            </a:endParaRPr>
          </a:p>
          <a:p>
            <a:pPr>
              <a:spcBef>
                <a:spcPts val="430"/>
              </a:spcBef>
              <a:spcAft>
                <a:spcPts val="0"/>
              </a:spcAft>
              <a:buFont typeface="+mj-lt"/>
              <a:buAutoNum type="arabicPeriod" startAt="14"/>
            </a:pPr>
            <a:r>
              <a:rPr lang="en-US" altLang="zh-TW" sz="1600" b="1" dirty="0" smtClean="0">
                <a:solidFill>
                  <a:srgbClr val="7F0055"/>
                </a:solidFill>
                <a:latin typeface="Consolas"/>
                <a:cs typeface="Times New Roman"/>
              </a:rPr>
              <a:t>   if</a:t>
            </a: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(type==</a:t>
            </a:r>
            <a:r>
              <a:rPr lang="en-US" altLang="zh-TW" sz="1600" dirty="0" err="1" smtClean="0">
                <a:solidFill>
                  <a:srgbClr val="000000"/>
                </a:solidFill>
                <a:latin typeface="Consolas"/>
                <a:cs typeface="Times New Roman"/>
              </a:rPr>
              <a:t>MotionEvent.</a:t>
            </a:r>
            <a:r>
              <a:rPr lang="en-US" altLang="zh-TW" sz="1600" i="1" dirty="0" err="1" smtClean="0">
                <a:solidFill>
                  <a:srgbClr val="0000C0"/>
                </a:solidFill>
                <a:latin typeface="Consolas"/>
                <a:cs typeface="Times New Roman"/>
              </a:rPr>
              <a:t>ACTION_MOVE</a:t>
            </a: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)</a:t>
            </a:r>
            <a:endParaRPr lang="zh-TW" altLang="zh-TW" sz="1600" dirty="0" smtClean="0">
              <a:latin typeface="新細明體"/>
              <a:cs typeface="新細明體"/>
            </a:endParaRPr>
          </a:p>
          <a:p>
            <a:pPr>
              <a:spcBef>
                <a:spcPts val="430"/>
              </a:spcBef>
              <a:spcAft>
                <a:spcPts val="0"/>
              </a:spcAft>
              <a:buFont typeface="+mj-lt"/>
              <a:buAutoNum type="arabicPeriod" startAt="14"/>
            </a:pP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   {</a:t>
            </a:r>
            <a:endParaRPr lang="en-US" altLang="zh-TW" sz="1600" dirty="0">
              <a:latin typeface="新細明體"/>
              <a:cs typeface="Times New Roman"/>
            </a:endParaRPr>
          </a:p>
          <a:p>
            <a:pPr>
              <a:spcBef>
                <a:spcPts val="430"/>
              </a:spcBef>
              <a:spcAft>
                <a:spcPts val="0"/>
              </a:spcAft>
              <a:buFont typeface="+mj-lt"/>
              <a:buAutoNum type="arabicPeriod" startAt="14"/>
            </a:pPr>
            <a:r>
              <a:rPr lang="en-US" altLang="zh-TW" sz="1600" dirty="0" smtClean="0">
                <a:solidFill>
                  <a:srgbClr val="0000C0"/>
                </a:solidFill>
                <a:latin typeface="Consolas"/>
                <a:cs typeface="Times New Roman"/>
              </a:rPr>
              <a:t>     x2</a:t>
            </a: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=</a:t>
            </a:r>
            <a:r>
              <a:rPr lang="en-US" altLang="zh-TW" sz="1600" dirty="0" err="1" smtClean="0">
                <a:solidFill>
                  <a:srgbClr val="000000"/>
                </a:solidFill>
                <a:latin typeface="Consolas"/>
                <a:cs typeface="Times New Roman"/>
              </a:rPr>
              <a:t>event.getX</a:t>
            </a: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();</a:t>
            </a:r>
            <a:endParaRPr lang="en-US" altLang="zh-TW" sz="1600" dirty="0">
              <a:latin typeface="新細明體"/>
              <a:cs typeface="Times New Roman"/>
            </a:endParaRPr>
          </a:p>
          <a:p>
            <a:pPr>
              <a:spcBef>
                <a:spcPts val="430"/>
              </a:spcBef>
              <a:spcAft>
                <a:spcPts val="0"/>
              </a:spcAft>
              <a:buFont typeface="+mj-lt"/>
              <a:buAutoNum type="arabicPeriod" startAt="14"/>
            </a:pPr>
            <a:r>
              <a:rPr lang="en-US" altLang="zh-TW" sz="1600" dirty="0" smtClean="0">
                <a:solidFill>
                  <a:srgbClr val="0000C0"/>
                </a:solidFill>
                <a:latin typeface="Consolas"/>
                <a:cs typeface="Times New Roman"/>
              </a:rPr>
              <a:t>     y2</a:t>
            </a: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=</a:t>
            </a:r>
            <a:r>
              <a:rPr lang="en-US" altLang="zh-TW" sz="1600" dirty="0" err="1" smtClean="0">
                <a:solidFill>
                  <a:srgbClr val="000000"/>
                </a:solidFill>
                <a:latin typeface="Consolas"/>
                <a:cs typeface="Times New Roman"/>
              </a:rPr>
              <a:t>event.getY</a:t>
            </a: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();	</a:t>
            </a:r>
            <a:endParaRPr lang="en-US" altLang="zh-TW" sz="1600" dirty="0">
              <a:latin typeface="新細明體"/>
              <a:cs typeface="Times New Roman"/>
            </a:endParaRPr>
          </a:p>
          <a:p>
            <a:pPr>
              <a:spcBef>
                <a:spcPts val="430"/>
              </a:spcBef>
              <a:spcAft>
                <a:spcPts val="0"/>
              </a:spcAft>
              <a:buFont typeface="+mj-lt"/>
              <a:buAutoNum type="arabicPeriod" startAt="14"/>
            </a:pPr>
            <a:r>
              <a:rPr lang="en-US" altLang="zh-TW" sz="1600" dirty="0" smtClean="0">
                <a:solidFill>
                  <a:srgbClr val="0000C0"/>
                </a:solidFill>
                <a:latin typeface="Consolas"/>
                <a:cs typeface="Times New Roman"/>
              </a:rPr>
              <a:t>     </a:t>
            </a:r>
            <a:r>
              <a:rPr lang="en-US" altLang="zh-TW" sz="1600" dirty="0" err="1" smtClean="0">
                <a:solidFill>
                  <a:srgbClr val="0000C0"/>
                </a:solidFill>
                <a:latin typeface="Consolas"/>
                <a:cs typeface="Times New Roman"/>
              </a:rPr>
              <a:t>canvas</a:t>
            </a:r>
            <a:r>
              <a:rPr lang="en-US" altLang="zh-TW" sz="1600" dirty="0" err="1" smtClean="0">
                <a:solidFill>
                  <a:srgbClr val="000000"/>
                </a:solidFill>
                <a:latin typeface="Consolas"/>
                <a:cs typeface="Times New Roman"/>
              </a:rPr>
              <a:t>.drawLine</a:t>
            </a: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(</a:t>
            </a:r>
            <a:r>
              <a:rPr lang="en-US" altLang="zh-TW" sz="1600" dirty="0" smtClean="0">
                <a:solidFill>
                  <a:srgbClr val="0000C0"/>
                </a:solidFill>
                <a:latin typeface="Consolas"/>
                <a:cs typeface="Times New Roman"/>
              </a:rPr>
              <a:t>x1</a:t>
            </a: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,</a:t>
            </a:r>
            <a:r>
              <a:rPr lang="en-US" altLang="zh-TW" sz="1600" dirty="0" smtClean="0">
                <a:solidFill>
                  <a:srgbClr val="0000C0"/>
                </a:solidFill>
                <a:latin typeface="Consolas"/>
                <a:cs typeface="Times New Roman"/>
              </a:rPr>
              <a:t>y1</a:t>
            </a: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,</a:t>
            </a:r>
            <a:r>
              <a:rPr lang="en-US" altLang="zh-TW" sz="1600" dirty="0" smtClean="0">
                <a:solidFill>
                  <a:srgbClr val="0000C0"/>
                </a:solidFill>
                <a:latin typeface="Consolas"/>
                <a:cs typeface="Times New Roman"/>
              </a:rPr>
              <a:t>x2</a:t>
            </a: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,</a:t>
            </a:r>
            <a:r>
              <a:rPr lang="en-US" altLang="zh-TW" sz="1600" dirty="0" smtClean="0">
                <a:solidFill>
                  <a:srgbClr val="0000C0"/>
                </a:solidFill>
                <a:latin typeface="Consolas"/>
                <a:cs typeface="Times New Roman"/>
              </a:rPr>
              <a:t>y2</a:t>
            </a: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,</a:t>
            </a:r>
            <a:r>
              <a:rPr lang="en-US" altLang="zh-TW" sz="1600" dirty="0" smtClean="0">
                <a:solidFill>
                  <a:srgbClr val="0000C0"/>
                </a:solidFill>
                <a:latin typeface="Consolas"/>
                <a:cs typeface="Times New Roman"/>
              </a:rPr>
              <a:t>painting</a:t>
            </a: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);</a:t>
            </a:r>
            <a:endParaRPr lang="en-US" altLang="zh-TW" sz="1600" dirty="0">
              <a:latin typeface="新細明體"/>
              <a:cs typeface="Times New Roman"/>
            </a:endParaRPr>
          </a:p>
          <a:p>
            <a:pPr>
              <a:spcBef>
                <a:spcPts val="430"/>
              </a:spcBef>
              <a:spcAft>
                <a:spcPts val="0"/>
              </a:spcAft>
              <a:buFont typeface="+mj-lt"/>
              <a:buAutoNum type="arabicPeriod" startAt="14"/>
            </a:pPr>
            <a:r>
              <a:rPr lang="en-US" altLang="zh-TW" sz="1600" dirty="0" smtClean="0">
                <a:solidFill>
                  <a:srgbClr val="0000C0"/>
                </a:solidFill>
                <a:latin typeface="Consolas"/>
                <a:cs typeface="Times New Roman"/>
              </a:rPr>
              <a:t>     x1</a:t>
            </a: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=</a:t>
            </a:r>
            <a:r>
              <a:rPr lang="en-US" altLang="zh-TW" sz="1600" dirty="0" smtClean="0">
                <a:solidFill>
                  <a:srgbClr val="0000C0"/>
                </a:solidFill>
                <a:latin typeface="Consolas"/>
                <a:cs typeface="Times New Roman"/>
              </a:rPr>
              <a:t>x2</a:t>
            </a: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;</a:t>
            </a:r>
            <a:endParaRPr lang="en-US" altLang="zh-TW" sz="1600" dirty="0">
              <a:latin typeface="新細明體"/>
              <a:cs typeface="Times New Roman"/>
            </a:endParaRPr>
          </a:p>
          <a:p>
            <a:pPr>
              <a:spcBef>
                <a:spcPts val="430"/>
              </a:spcBef>
              <a:spcAft>
                <a:spcPts val="0"/>
              </a:spcAft>
              <a:buFont typeface="+mj-lt"/>
              <a:buAutoNum type="arabicPeriod" startAt="14"/>
            </a:pPr>
            <a:r>
              <a:rPr lang="en-US" altLang="zh-TW" sz="1600" dirty="0" smtClean="0">
                <a:solidFill>
                  <a:srgbClr val="0000C0"/>
                </a:solidFill>
                <a:latin typeface="Consolas"/>
                <a:cs typeface="Times New Roman"/>
              </a:rPr>
              <a:t>     y1</a:t>
            </a: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=</a:t>
            </a:r>
            <a:r>
              <a:rPr lang="en-US" altLang="zh-TW" sz="1600" dirty="0" smtClean="0">
                <a:solidFill>
                  <a:srgbClr val="0000C0"/>
                </a:solidFill>
                <a:latin typeface="Consolas"/>
                <a:cs typeface="Times New Roman"/>
              </a:rPr>
              <a:t>y2</a:t>
            </a: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;</a:t>
            </a:r>
            <a:endParaRPr lang="en-US" altLang="zh-TW" sz="1600" dirty="0">
              <a:latin typeface="新細明體"/>
              <a:cs typeface="Times New Roman"/>
            </a:endParaRPr>
          </a:p>
          <a:p>
            <a:pPr>
              <a:spcBef>
                <a:spcPts val="430"/>
              </a:spcBef>
              <a:spcAft>
                <a:spcPts val="0"/>
              </a:spcAft>
              <a:buFont typeface="+mj-lt"/>
              <a:buAutoNum type="arabicPeriod" startAt="14"/>
            </a:pPr>
            <a:r>
              <a:rPr lang="en-US" altLang="zh-TW" sz="1600" dirty="0" smtClean="0">
                <a:solidFill>
                  <a:srgbClr val="000000"/>
                </a:solidFill>
                <a:latin typeface="Consolas"/>
                <a:cs typeface="Times New Roman"/>
              </a:rPr>
              <a:t>     invalidate();</a:t>
            </a:r>
            <a:endParaRPr lang="zh-TW" altLang="zh-TW" sz="1600" dirty="0" smtClean="0">
              <a:latin typeface="新細明體"/>
              <a:cs typeface="新細明體"/>
            </a:endParaRPr>
          </a:p>
          <a:p>
            <a:pPr>
              <a:spcBef>
                <a:spcPts val="430"/>
              </a:spcBef>
              <a:buFont typeface="+mj-lt"/>
              <a:buAutoNum type="arabicPeriod" startAt="14"/>
            </a:pPr>
            <a:r>
              <a:rPr lang="en-US" altLang="zh-TW" sz="1600" dirty="0" smtClean="0">
                <a:solidFill>
                  <a:srgbClr val="000000"/>
                </a:solidFill>
                <a:latin typeface="Consolas"/>
              </a:rPr>
              <a:t>   }</a:t>
            </a:r>
            <a:endParaRPr lang="zh-TW" altLang="zh-TW" sz="1600" dirty="0" smtClean="0">
              <a:latin typeface="新細明體"/>
              <a:cs typeface="新細明體"/>
            </a:endParaRPr>
          </a:p>
          <a:p>
            <a:pPr marL="0" indent="0">
              <a:buFont typeface="Wingdings 2" charset="2"/>
              <a:buNone/>
            </a:pPr>
            <a:endParaRPr lang="zh-TW" altLang="en-US" sz="16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076056" y="1700808"/>
            <a:ext cx="32768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手指按下螢幕時執行</a:t>
            </a:r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17~22</a:t>
            </a:r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行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endParaRPr lang="en-US" altLang="zh-TW" dirty="0" smtClean="0">
              <a:solidFill>
                <a:schemeClr val="bg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19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20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行取得按下時的座標</a:t>
            </a:r>
            <a:endParaRPr lang="en-US" altLang="zh-TW" dirty="0" smtClean="0">
              <a:solidFill>
                <a:schemeClr val="bg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4283968" y="4653136"/>
            <a:ext cx="43011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拖曳時執行</a:t>
            </a:r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23~31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行，</a:t>
            </a:r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25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26</a:t>
            </a:r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行取得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拖曳</a:t>
            </a:r>
            <a:endParaRPr lang="en-US" altLang="zh-TW" dirty="0" smtClean="0">
              <a:solidFill>
                <a:schemeClr val="bg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時</a:t>
            </a:r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的座標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27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行</a:t>
            </a:r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畫線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28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29</a:t>
            </a:r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行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更新座標</a:t>
            </a:r>
            <a:endParaRPr lang="zh-TW" altLang="en-US" dirty="0">
              <a:solidFill>
                <a:schemeClr val="bg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dirty="0">
              <a:solidFill>
                <a:schemeClr val="bg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3673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96330" y="2132856"/>
            <a:ext cx="8064896" cy="3816424"/>
          </a:xfrm>
          <a:noFill/>
        </p:spPr>
        <p:txBody>
          <a:bodyPr anchor="t" anchorCtr="0">
            <a:normAutofit/>
          </a:bodyPr>
          <a:lstStyle/>
          <a:p>
            <a:pPr lvl="0">
              <a:spcAft>
                <a:spcPts val="0"/>
              </a:spcAft>
              <a:buClr>
                <a:srgbClr val="C5E1FE"/>
              </a:buClr>
              <a:buFont typeface="+mj-lt"/>
              <a:buAutoNum type="arabicPeriod" startAt="33"/>
            </a:pPr>
            <a:r>
              <a:rPr lang="en-US" altLang="zh-TW" sz="1700" b="1" kern="0" dirty="0">
                <a:solidFill>
                  <a:srgbClr val="7F0055"/>
                </a:solidFill>
                <a:latin typeface="Consolas"/>
                <a:ea typeface="新細明體"/>
                <a:cs typeface="Times New Roman"/>
              </a:rPr>
              <a:t>if</a:t>
            </a:r>
            <a:r>
              <a:rPr lang="en-US" altLang="zh-TW" sz="1700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(type==</a:t>
            </a:r>
            <a:r>
              <a:rPr lang="en-US" altLang="zh-TW" sz="1700" kern="0" dirty="0" err="1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MotionEvent.</a:t>
            </a:r>
            <a:r>
              <a:rPr lang="en-US" altLang="zh-TW" sz="1700" i="1" kern="0" dirty="0" err="1">
                <a:solidFill>
                  <a:srgbClr val="0000C0"/>
                </a:solidFill>
                <a:latin typeface="Consolas"/>
                <a:ea typeface="新細明體"/>
                <a:cs typeface="Times New Roman"/>
              </a:rPr>
              <a:t>ACTION_UP</a:t>
            </a:r>
            <a:r>
              <a:rPr lang="en-US" altLang="zh-TW" sz="1700" kern="0" dirty="0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)</a:t>
            </a:r>
            <a:endParaRPr lang="en-US" altLang="zh-TW" sz="2600" kern="100" dirty="0" smtClean="0">
              <a:solidFill>
                <a:prstClr val="white"/>
              </a:solidFill>
              <a:latin typeface="Calibri"/>
              <a:ea typeface="新細明體"/>
              <a:cs typeface="Times New Roman"/>
            </a:endParaRPr>
          </a:p>
          <a:p>
            <a:pPr lvl="0">
              <a:spcAft>
                <a:spcPts val="0"/>
              </a:spcAft>
              <a:buClr>
                <a:srgbClr val="C5E1FE"/>
              </a:buClr>
              <a:buFont typeface="+mj-lt"/>
              <a:buAutoNum type="arabicPeriod" startAt="33"/>
            </a:pPr>
            <a:r>
              <a:rPr lang="en-US" altLang="zh-TW" sz="1700" kern="0" dirty="0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{</a:t>
            </a:r>
            <a:endParaRPr lang="en-US" altLang="zh-TW" kern="0" dirty="0" smtClean="0">
              <a:solidFill>
                <a:srgbClr val="0000C0"/>
              </a:solidFill>
              <a:latin typeface="Consolas"/>
              <a:ea typeface="新細明體"/>
              <a:cs typeface="Times New Roman"/>
            </a:endParaRPr>
          </a:p>
          <a:p>
            <a:pPr>
              <a:spcAft>
                <a:spcPts val="0"/>
              </a:spcAft>
              <a:buFont typeface="+mj-lt"/>
              <a:buAutoNum type="arabicPeriod" startAt="33"/>
            </a:pPr>
            <a:r>
              <a:rPr lang="zh-TW" altLang="en-US" kern="0" dirty="0" smtClean="0">
                <a:solidFill>
                  <a:srgbClr val="0000C0"/>
                </a:solidFill>
                <a:latin typeface="Consolas"/>
                <a:ea typeface="新細明體"/>
                <a:cs typeface="Times New Roman"/>
              </a:rPr>
              <a:t>  </a:t>
            </a:r>
            <a:r>
              <a:rPr lang="en-US" altLang="zh-TW" kern="0" dirty="0" smtClean="0">
                <a:solidFill>
                  <a:srgbClr val="0000C0"/>
                </a:solidFill>
                <a:latin typeface="Consolas"/>
                <a:ea typeface="新細明體"/>
                <a:cs typeface="Times New Roman"/>
              </a:rPr>
              <a:t>bitmap2</a:t>
            </a:r>
            <a:r>
              <a:rPr lang="en-US" altLang="zh-TW" kern="0" dirty="0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=</a:t>
            </a:r>
            <a:r>
              <a:rPr lang="en-US" altLang="zh-TW" kern="0" dirty="0" err="1" smtClean="0">
                <a:solidFill>
                  <a:srgbClr val="0000C0"/>
                </a:solidFill>
                <a:latin typeface="Consolas"/>
                <a:ea typeface="新細明體"/>
                <a:cs typeface="Times New Roman"/>
              </a:rPr>
              <a:t>bitmap</a:t>
            </a:r>
            <a:r>
              <a:rPr lang="en-US" altLang="zh-TW" kern="0" dirty="0" err="1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.copy</a:t>
            </a:r>
            <a:r>
              <a:rPr lang="en-US" altLang="zh-TW" kern="0" dirty="0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(</a:t>
            </a:r>
            <a:r>
              <a:rPr lang="en-US" altLang="zh-TW" kern="0" dirty="0" err="1" smtClean="0">
                <a:solidFill>
                  <a:srgbClr val="0000C0"/>
                </a:solidFill>
                <a:latin typeface="Consolas"/>
                <a:ea typeface="新細明體"/>
                <a:cs typeface="Times New Roman"/>
              </a:rPr>
              <a:t>bitmap</a:t>
            </a:r>
            <a:r>
              <a:rPr lang="en-US" altLang="zh-TW" kern="0" dirty="0" err="1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.getConfig</a:t>
            </a:r>
            <a:r>
              <a:rPr lang="en-US" altLang="zh-TW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(), </a:t>
            </a:r>
            <a:r>
              <a:rPr lang="en-US" altLang="zh-TW" b="1" kern="0" dirty="0">
                <a:solidFill>
                  <a:srgbClr val="7F0055"/>
                </a:solidFill>
                <a:latin typeface="Consolas"/>
                <a:ea typeface="新細明體"/>
                <a:cs typeface="Times New Roman"/>
              </a:rPr>
              <a:t>true</a:t>
            </a:r>
            <a:r>
              <a:rPr lang="en-US" altLang="zh-TW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);</a:t>
            </a:r>
            <a:endParaRPr lang="zh-TW" altLang="zh-TW" sz="2800" kern="100" dirty="0">
              <a:latin typeface="Calibri"/>
              <a:ea typeface="新細明體"/>
              <a:cs typeface="Times New Roman"/>
            </a:endParaRPr>
          </a:p>
          <a:p>
            <a:pPr>
              <a:spcAft>
                <a:spcPts val="0"/>
              </a:spcAft>
              <a:buFont typeface="+mj-lt"/>
              <a:buAutoNum type="arabicPeriod" startAt="33"/>
            </a:pPr>
            <a:r>
              <a:rPr lang="en-US" altLang="zh-TW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  </a:t>
            </a:r>
            <a:r>
              <a:rPr lang="en-US" altLang="zh-TW" kern="0" dirty="0" err="1" smtClean="0">
                <a:solidFill>
                  <a:srgbClr val="0000C0"/>
                </a:solidFill>
                <a:latin typeface="Consolas"/>
                <a:ea typeface="新細明體"/>
                <a:cs typeface="Times New Roman"/>
              </a:rPr>
              <a:t>thumbs</a:t>
            </a:r>
            <a:r>
              <a:rPr lang="en-US" altLang="zh-TW" kern="0" dirty="0" err="1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.addLast</a:t>
            </a:r>
            <a:r>
              <a:rPr lang="en-US" altLang="zh-TW" kern="0" dirty="0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(</a:t>
            </a:r>
            <a:r>
              <a:rPr lang="en-US" altLang="zh-TW" kern="0" dirty="0" smtClean="0">
                <a:solidFill>
                  <a:srgbClr val="0000C0"/>
                </a:solidFill>
                <a:latin typeface="Consolas"/>
                <a:ea typeface="新細明體"/>
                <a:cs typeface="Times New Roman"/>
              </a:rPr>
              <a:t>bitmap2</a:t>
            </a:r>
            <a:r>
              <a:rPr lang="en-US" altLang="zh-TW" kern="0" dirty="0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);</a:t>
            </a:r>
            <a:r>
              <a:rPr lang="zh-TW" altLang="en-US" kern="0" dirty="0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         </a:t>
            </a:r>
            <a:endParaRPr lang="zh-TW" altLang="zh-TW" sz="2800" kern="100" dirty="0">
              <a:latin typeface="Calibri"/>
              <a:ea typeface="新細明體"/>
              <a:cs typeface="Times New Roman"/>
            </a:endParaRPr>
          </a:p>
          <a:p>
            <a:pPr>
              <a:spcAft>
                <a:spcPts val="0"/>
              </a:spcAft>
              <a:buFont typeface="+mj-lt"/>
              <a:buAutoNum type="arabicPeriod" startAt="33"/>
            </a:pPr>
            <a:r>
              <a:rPr lang="zh-TW" altLang="en-US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 </a:t>
            </a:r>
            <a:r>
              <a:rPr lang="zh-TW" altLang="en-US" kern="0" dirty="0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 </a:t>
            </a:r>
            <a:r>
              <a:rPr lang="en-US" altLang="zh-TW" kern="0" dirty="0" err="1" smtClean="0">
                <a:solidFill>
                  <a:srgbClr val="0000C0"/>
                </a:solidFill>
                <a:latin typeface="Consolas"/>
                <a:ea typeface="新細明體"/>
                <a:cs typeface="Times New Roman"/>
              </a:rPr>
              <a:t>grid</a:t>
            </a:r>
            <a:r>
              <a:rPr lang="en-US" altLang="zh-TW" kern="0" dirty="0" err="1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.setAdapter</a:t>
            </a:r>
            <a:r>
              <a:rPr lang="en-US" altLang="zh-TW" kern="0" dirty="0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(</a:t>
            </a:r>
            <a:r>
              <a:rPr lang="en-US" altLang="zh-TW" kern="0" dirty="0" err="1" smtClean="0">
                <a:solidFill>
                  <a:srgbClr val="0000C0"/>
                </a:solidFill>
                <a:latin typeface="Consolas"/>
                <a:ea typeface="新細明體"/>
                <a:cs typeface="Times New Roman"/>
              </a:rPr>
              <a:t>imageAdapter</a:t>
            </a:r>
            <a:r>
              <a:rPr lang="en-US" altLang="zh-TW" kern="0" dirty="0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);</a:t>
            </a:r>
            <a:r>
              <a:rPr lang="zh-TW" altLang="en-US" kern="0" dirty="0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   </a:t>
            </a:r>
            <a:r>
              <a:rPr lang="en-US" altLang="zh-TW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//</a:t>
            </a:r>
            <a:r>
              <a:rPr lang="en-US" altLang="zh-TW" kern="0" dirty="0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grid</a:t>
            </a:r>
            <a:r>
              <a:rPr lang="zh-TW" altLang="en-US" kern="0" dirty="0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是</a:t>
            </a:r>
            <a:r>
              <a:rPr lang="en-US" altLang="zh-TW" kern="0" dirty="0" err="1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gridview</a:t>
            </a:r>
            <a:endParaRPr lang="zh-TW" altLang="zh-TW" sz="2800" kern="100" dirty="0">
              <a:latin typeface="Calibri"/>
              <a:ea typeface="新細明體"/>
              <a:cs typeface="Times New Roman"/>
            </a:endParaRPr>
          </a:p>
          <a:p>
            <a:pPr>
              <a:spcAft>
                <a:spcPts val="0"/>
              </a:spcAft>
              <a:buFont typeface="+mj-lt"/>
              <a:buAutoNum type="arabicPeriod" startAt="33"/>
            </a:pPr>
            <a:r>
              <a:rPr lang="zh-TW" altLang="en-US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 </a:t>
            </a:r>
            <a:r>
              <a:rPr lang="zh-TW" altLang="en-US" kern="0" dirty="0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 </a:t>
            </a:r>
            <a:r>
              <a:rPr lang="en-US" altLang="zh-TW" kern="0" dirty="0" err="1" smtClean="0">
                <a:solidFill>
                  <a:srgbClr val="0000C0"/>
                </a:solidFill>
                <a:latin typeface="Consolas"/>
                <a:ea typeface="新細明體"/>
                <a:cs typeface="Times New Roman"/>
              </a:rPr>
              <a:t>canvas</a:t>
            </a:r>
            <a:r>
              <a:rPr lang="en-US" altLang="zh-TW" kern="0" dirty="0" err="1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.drawColor</a:t>
            </a:r>
            <a:r>
              <a:rPr lang="en-US" altLang="zh-TW" kern="0" dirty="0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(</a:t>
            </a:r>
            <a:r>
              <a:rPr lang="en-US" altLang="zh-TW" kern="0" dirty="0" err="1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Color.</a:t>
            </a:r>
            <a:r>
              <a:rPr lang="en-US" altLang="zh-TW" i="1" kern="0" dirty="0" err="1" smtClean="0">
                <a:solidFill>
                  <a:srgbClr val="0000C0"/>
                </a:solidFill>
                <a:latin typeface="Consolas"/>
                <a:ea typeface="新細明體"/>
                <a:cs typeface="Times New Roman"/>
              </a:rPr>
              <a:t>TRANSPARENT</a:t>
            </a:r>
            <a:r>
              <a:rPr lang="en-US" altLang="zh-TW" kern="0" dirty="0" err="1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,PorterDuff.Mode.</a:t>
            </a:r>
            <a:r>
              <a:rPr lang="en-US" altLang="zh-TW" i="1" kern="0" dirty="0" err="1" smtClean="0">
                <a:solidFill>
                  <a:srgbClr val="0000C0"/>
                </a:solidFill>
                <a:latin typeface="Consolas"/>
                <a:ea typeface="新細明體"/>
                <a:cs typeface="Times New Roman"/>
              </a:rPr>
              <a:t>CLEAR</a:t>
            </a:r>
            <a:r>
              <a:rPr lang="en-US" altLang="zh-TW" kern="0" dirty="0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);</a:t>
            </a:r>
          </a:p>
          <a:p>
            <a:pPr lvl="0">
              <a:spcAft>
                <a:spcPts val="0"/>
              </a:spcAft>
              <a:buClr>
                <a:srgbClr val="C5E1FE"/>
              </a:buClr>
              <a:buFont typeface="+mj-lt"/>
              <a:buAutoNum type="arabicPeriod" startAt="33"/>
            </a:pPr>
            <a:r>
              <a:rPr lang="en-US" altLang="zh-TW" kern="0" dirty="0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  </a:t>
            </a:r>
            <a:r>
              <a:rPr lang="en-US" altLang="zh-TW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invalidate</a:t>
            </a:r>
            <a:r>
              <a:rPr lang="en-US" altLang="zh-TW" kern="0" dirty="0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();</a:t>
            </a:r>
            <a:endParaRPr lang="en-US" altLang="zh-TW" kern="0" dirty="0">
              <a:solidFill>
                <a:srgbClr val="000000"/>
              </a:solidFill>
              <a:latin typeface="Consolas"/>
              <a:ea typeface="新細明體"/>
              <a:cs typeface="Times New Roman"/>
            </a:endParaRPr>
          </a:p>
          <a:p>
            <a:pPr>
              <a:spcAft>
                <a:spcPts val="0"/>
              </a:spcAft>
              <a:buFont typeface="+mj-lt"/>
              <a:buAutoNum type="arabicPeriod" startAt="33"/>
            </a:pPr>
            <a:r>
              <a:rPr lang="en-US" altLang="zh-TW" kern="0" dirty="0" smtClean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}</a:t>
            </a:r>
            <a:endParaRPr lang="zh-TW" altLang="zh-TW" sz="2800" kern="100" dirty="0">
              <a:latin typeface="Calibri"/>
              <a:ea typeface="新細明體"/>
              <a:cs typeface="Times New Roman"/>
            </a:endParaRPr>
          </a:p>
          <a:p>
            <a:pPr>
              <a:spcAft>
                <a:spcPts val="0"/>
              </a:spcAft>
              <a:buFont typeface="+mj-lt"/>
              <a:buAutoNum type="arabicPeriod" startAt="33"/>
            </a:pPr>
            <a:r>
              <a:rPr lang="en-US" altLang="zh-TW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   </a:t>
            </a:r>
            <a:r>
              <a:rPr lang="en-US" altLang="zh-TW" b="1" kern="0" dirty="0">
                <a:solidFill>
                  <a:srgbClr val="7F0055"/>
                </a:solidFill>
                <a:latin typeface="Consolas"/>
                <a:ea typeface="新細明體"/>
                <a:cs typeface="Times New Roman"/>
              </a:rPr>
              <a:t>return</a:t>
            </a:r>
            <a:r>
              <a:rPr lang="en-US" altLang="zh-TW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 </a:t>
            </a:r>
            <a:r>
              <a:rPr lang="en-US" altLang="zh-TW" b="1" kern="0" dirty="0">
                <a:solidFill>
                  <a:srgbClr val="7F0055"/>
                </a:solidFill>
                <a:latin typeface="Consolas"/>
                <a:ea typeface="新細明體"/>
                <a:cs typeface="Times New Roman"/>
              </a:rPr>
              <a:t>true</a:t>
            </a:r>
            <a:r>
              <a:rPr lang="en-US" altLang="zh-TW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;	  </a:t>
            </a:r>
            <a:endParaRPr lang="zh-TW" altLang="zh-TW" sz="2800" kern="100" dirty="0">
              <a:latin typeface="Calibri"/>
              <a:ea typeface="新細明體"/>
              <a:cs typeface="Times New Roman"/>
            </a:endParaRPr>
          </a:p>
          <a:p>
            <a:pPr>
              <a:spcAft>
                <a:spcPts val="0"/>
              </a:spcAft>
              <a:buFont typeface="+mj-lt"/>
              <a:buAutoNum type="arabicPeriod" startAt="33"/>
            </a:pPr>
            <a:r>
              <a:rPr lang="en-US" altLang="zh-TW" kern="0" dirty="0">
                <a:solidFill>
                  <a:srgbClr val="000000"/>
                </a:solidFill>
                <a:latin typeface="Consolas"/>
                <a:ea typeface="新細明體"/>
                <a:cs typeface="Times New Roman"/>
              </a:rPr>
              <a:t>  }</a:t>
            </a:r>
            <a:endParaRPr lang="zh-TW" altLang="zh-TW" sz="2800" kern="100" dirty="0">
              <a:latin typeface="Calibri"/>
              <a:ea typeface="新細明體"/>
              <a:cs typeface="Times New Roman"/>
            </a:endParaRPr>
          </a:p>
          <a:p>
            <a:pPr>
              <a:buFont typeface="+mj-lt"/>
              <a:buAutoNum type="arabicPeriod" startAt="33"/>
            </a:pPr>
            <a:r>
              <a:rPr lang="zh-TW" altLang="en-US" kern="0" dirty="0" smtClean="0">
                <a:solidFill>
                  <a:srgbClr val="000000"/>
                </a:solidFill>
                <a:latin typeface="Consolas"/>
                <a:ea typeface="新細明體"/>
              </a:rPr>
              <a:t> </a:t>
            </a:r>
            <a:r>
              <a:rPr lang="en-US" altLang="zh-TW" kern="0" dirty="0" smtClean="0">
                <a:solidFill>
                  <a:srgbClr val="000000"/>
                </a:solidFill>
                <a:latin typeface="Consolas"/>
                <a:ea typeface="新細明體"/>
              </a:rPr>
              <a:t>});</a:t>
            </a:r>
            <a:endParaRPr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1118468" y="776709"/>
            <a:ext cx="74206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最後是手放開螢幕執行的部分</a:t>
            </a:r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，手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放開以後將手寫出來的東西擷取</a:t>
            </a:r>
            <a:endParaRPr lang="en-US" altLang="zh-TW" dirty="0" smtClean="0">
              <a:solidFill>
                <a:schemeClr val="bg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下來並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縮小，擺在螢幕</a:t>
            </a:r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en-US" altLang="zh-TW" dirty="0" err="1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gridview</a:t>
            </a:r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上，</a:t>
            </a:r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以下</a:t>
            </a:r>
            <a:r>
              <a:rPr lang="en-US" altLang="zh-TW" dirty="0" err="1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imageAdapter</a:t>
            </a:r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為自製的</a:t>
            </a:r>
            <a:r>
              <a:rPr lang="en-US" altLang="zh-TW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Adapter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endParaRPr lang="en-US" altLang="zh-TW" dirty="0" smtClean="0">
              <a:solidFill>
                <a:schemeClr val="bg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需</a:t>
            </a:r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另外建立一個</a:t>
            </a:r>
            <a:r>
              <a:rPr lang="en-US" altLang="zh-TW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.java</a:t>
            </a:r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檔再由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主程式再引用，</a:t>
            </a:r>
            <a:r>
              <a:rPr lang="en-US" altLang="zh-TW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grid</a:t>
            </a:r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是</a:t>
            </a:r>
            <a:r>
              <a:rPr lang="en-US" altLang="zh-TW" dirty="0" err="1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gridview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thumbs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是任</a:t>
            </a:r>
            <a:endParaRPr lang="en-US" altLang="zh-TW" dirty="0" smtClean="0">
              <a:solidFill>
                <a:schemeClr val="bg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意</a:t>
            </a:r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list</a:t>
            </a:r>
            <a:endParaRPr lang="zh-TW" altLang="en-US" dirty="0">
              <a:solidFill>
                <a:schemeClr val="bg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5010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125113" cy="924475"/>
          </a:xfrm>
        </p:spPr>
        <p:txBody>
          <a:bodyPr/>
          <a:lstStyle/>
          <a:p>
            <a:pPr algn="ctr"/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存檔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9196" y="1700808"/>
            <a:ext cx="7125112" cy="432048"/>
          </a:xfrm>
        </p:spPr>
        <p:txBody>
          <a:bodyPr anchor="t" anchorCtr="0"/>
          <a:lstStyle/>
          <a:p>
            <a:pPr marL="0" indent="0">
              <a:buNone/>
            </a:pP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按下以後，會出現如下圖對話窗 </a:t>
            </a:r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:</a:t>
            </a:r>
            <a:endParaRPr lang="zh-TW" altLang="en-US" dirty="0">
              <a:solidFill>
                <a:schemeClr val="bg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593" y="1124744"/>
            <a:ext cx="573087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1703710" y="119514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為存檔按鈕</a:t>
            </a:r>
            <a:endParaRPr lang="zh-TW" altLang="en-US" dirty="0">
              <a:solidFill>
                <a:schemeClr val="bg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927" y="2204864"/>
            <a:ext cx="3734321" cy="1857634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992202" y="4184501"/>
            <a:ext cx="90922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500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圖片</a:t>
            </a:r>
            <a:r>
              <a:rPr lang="en-US" altLang="zh-TW" sz="2500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:</a:t>
            </a:r>
            <a:endParaRPr lang="zh-TW" altLang="en-US" sz="2500" dirty="0">
              <a:solidFill>
                <a:schemeClr val="bg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170931" y="4665359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選擇圖片</a:t>
            </a:r>
            <a:endParaRPr lang="zh-TW" altLang="en-US" dirty="0">
              <a:solidFill>
                <a:schemeClr val="bg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215" y="4546481"/>
            <a:ext cx="3407971" cy="2153340"/>
          </a:xfrm>
          <a:prstGeom prst="rect">
            <a:avLst/>
          </a:prstGeom>
        </p:spPr>
      </p:pic>
      <p:sp>
        <p:nvSpPr>
          <p:cNvPr id="15" name="上彎箭號 14"/>
          <p:cNvSpPr/>
          <p:nvPr/>
        </p:nvSpPr>
        <p:spPr>
          <a:xfrm rot="5400000">
            <a:off x="1586501" y="5109728"/>
            <a:ext cx="864096" cy="792088"/>
          </a:xfrm>
          <a:prstGeom prst="bentUpArrow">
            <a:avLst/>
          </a:prstGeom>
          <a:solidFill>
            <a:schemeClr val="bg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向右箭號 15"/>
          <p:cNvSpPr/>
          <p:nvPr/>
        </p:nvSpPr>
        <p:spPr>
          <a:xfrm>
            <a:off x="6300192" y="5373216"/>
            <a:ext cx="720080" cy="564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7236296" y="547085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輸入完後按確定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5497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836712"/>
            <a:ext cx="7125112" cy="613527"/>
          </a:xfrm>
        </p:spPr>
        <p:txBody>
          <a:bodyPr anchor="t" anchorCtr="0"/>
          <a:lstStyle/>
          <a:p>
            <a:pPr marL="0" indent="0">
              <a:buNone/>
            </a:pP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之後可在手機裡面找到儲存的檔案</a:t>
            </a:r>
            <a:r>
              <a:rPr lang="zh-TW" altLang="en-US" dirty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，如下</a:t>
            </a:r>
            <a:r>
              <a:rPr lang="zh-TW" altLang="en-US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圖 </a:t>
            </a:r>
            <a:r>
              <a:rPr lang="en-US" altLang="zh-TW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:</a:t>
            </a:r>
            <a:endParaRPr lang="zh-TW" altLang="en-US" dirty="0">
              <a:solidFill>
                <a:schemeClr val="bg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556792"/>
            <a:ext cx="5523676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240823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冬天</Template>
  <TotalTime>1022</TotalTime>
  <Words>656</Words>
  <Application>Microsoft Office PowerPoint</Application>
  <PresentationFormat>如螢幕大小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Winter</vt:lpstr>
      <vt:lpstr>親筆書寫模擬app</vt:lpstr>
      <vt:lpstr>app主頁</vt:lpstr>
      <vt:lpstr>執行效果</vt:lpstr>
      <vt:lpstr>概   要</vt:lpstr>
      <vt:lpstr>程式碼片段</vt:lpstr>
      <vt:lpstr>PowerPoint 簡報</vt:lpstr>
      <vt:lpstr>PowerPoint 簡報</vt:lpstr>
      <vt:lpstr>存檔</vt:lpstr>
      <vt:lpstr>PowerPoint 簡報</vt:lpstr>
      <vt:lpstr>程式碼</vt:lpstr>
      <vt:lpstr>pdf</vt:lpstr>
      <vt:lpstr>程式碼</vt:lpstr>
      <vt:lpstr>其他功能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43</cp:revision>
  <dcterms:created xsi:type="dcterms:W3CDTF">2014-12-10T16:47:01Z</dcterms:created>
  <dcterms:modified xsi:type="dcterms:W3CDTF">2014-12-17T06:57:22Z</dcterms:modified>
</cp:coreProperties>
</file>